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2"/>
  </p:notesMasterIdLst>
  <p:sldIdLst>
    <p:sldId id="640" r:id="rId3"/>
    <p:sldId id="641" r:id="rId4"/>
    <p:sldId id="610" r:id="rId5"/>
    <p:sldId id="611" r:id="rId6"/>
    <p:sldId id="612" r:id="rId7"/>
    <p:sldId id="613" r:id="rId8"/>
    <p:sldId id="616" r:id="rId9"/>
    <p:sldId id="617" r:id="rId10"/>
    <p:sldId id="618" r:id="rId11"/>
    <p:sldId id="620" r:id="rId12"/>
    <p:sldId id="621" r:id="rId13"/>
    <p:sldId id="622" r:id="rId14"/>
    <p:sldId id="624" r:id="rId15"/>
    <p:sldId id="615" r:id="rId16"/>
    <p:sldId id="623" r:id="rId17"/>
    <p:sldId id="626" r:id="rId18"/>
    <p:sldId id="627" r:id="rId19"/>
    <p:sldId id="628" r:id="rId20"/>
    <p:sldId id="629" r:id="rId21"/>
    <p:sldId id="630" r:id="rId22"/>
    <p:sldId id="631" r:id="rId23"/>
    <p:sldId id="632" r:id="rId24"/>
    <p:sldId id="633" r:id="rId25"/>
    <p:sldId id="634" r:id="rId26"/>
    <p:sldId id="635" r:id="rId27"/>
    <p:sldId id="636" r:id="rId28"/>
    <p:sldId id="637" r:id="rId29"/>
    <p:sldId id="638" r:id="rId30"/>
    <p:sldId id="63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05EE0-D20F-404F-8D13-2B97D02C6B4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5F88A-D29F-4BFA-9E42-C91265087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4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653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90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5F88A-D29F-4BFA-9E42-C912650873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8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1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13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42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72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208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51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5BAB8-418B-4198-8EE6-912298CC1C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48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B70F-0987-38FA-A373-9566FDD1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37716-9905-7207-C72F-BFFED8746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B6F5C-D2F3-A5EB-A370-997D10B7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53C2D-B047-2677-9AB6-5D3A15FD6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D1E81-0A2B-DF99-C954-DD6129C1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6C20-AD77-B715-2EB9-AB304E47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D9180-FB73-C14C-F93F-A4165725C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65AD8-3210-3C8F-9300-CD204965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07737-A3C9-FF04-A088-63F6FB9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A20CE-BECB-408F-3FE3-FD167C97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222BC-C278-06DB-2BBD-2EAC38699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06398-649D-7A02-4797-2C01CB15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3CD95-4190-221C-E77E-E8E80C19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9A058-771A-AF73-73E3-6B19958F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7934-CE4B-8CBE-59FC-0618A0B2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02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34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11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72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23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03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0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5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6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EFB3-49D0-5C52-BE3D-11659983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8DCB-AA0F-DBDC-CA4B-FB37D383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8D30E-ADA1-B899-3651-17DF32D2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7C04D-54F3-ACBB-3662-2151BEF7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3D0F7-4AF2-E2F6-5550-BDB96CF4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02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9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17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1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4CFE-6BF1-BEA0-9300-0373258F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8E68E-3DB4-AE92-68C1-86FE03A7F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C2BB8-679D-E577-3085-0A32FE12D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FB33-06B0-DAF7-715D-6C387FDE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867C6-4E24-E173-8EAC-EE52A6C7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0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6200-85A8-1B57-0CFE-A690D9DB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3F5C-CE62-A62D-BE58-641C06338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15553-68B6-24C8-FA86-EE46412E7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79B7E-6F63-CAD7-7AC2-A76253E7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012E5-70BF-134D-23FF-DD5A1557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97A66-BADE-1206-A383-892B80DF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9109-CAEE-F707-307E-358C2491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6B0A1-7CC3-5964-ABCF-3E13C1600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694B8-F03F-90A5-4C88-FF8863544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674D7-3D25-8956-E79C-1AC8B4CF6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E257E-AB46-15D8-AC88-FBD46E7A3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4B9647-766C-4DC2-6EA5-A35DBE03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83435-49FC-0075-0A04-2CB8B028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03EA6-2E44-5860-DF54-7C9D62EB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8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16197-FBC5-4456-1F5B-32F82B33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B21AF-02C6-A274-1108-42005149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2C78B-9DA5-240F-2195-BF29933D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0F6F9-04DC-2E42-071F-0DCB0F2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3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310E3-92AD-8982-C272-7C19ABB2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61113-E155-9A85-795D-BB4BD675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6A540-C115-88F5-53A1-B07EE603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16BF-CA64-ACE8-2024-64E02721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FB8B7-5AC6-6F44-B2D5-3F24A8CE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49D6E-031F-B0E1-7CF5-FA7E57DB5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135A0-C2E7-E8C8-D692-BA9D27F0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93F97-FF0A-E340-B741-9121FE9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EF7DD-4E8D-728C-6C24-085B1BF5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2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96D7-A588-CB27-EEB3-7F2366A9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A4AB45-53FE-46D5-4CE2-BA43A0BF3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BEC49-5FAF-9291-BCA3-8CE9C689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D42F7-D8CC-3175-4F5B-8D949CC5B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04B7E-6E31-6925-9353-88A48A0D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3068D-F418-97C9-B3AB-4D21864C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2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8C2D8-AA66-86FB-AF3B-3601ECA6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2EA36-10B4-8524-62C6-C0A26EF3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F09B8-524D-2E4D-1C0F-B4B24BBE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1CFBA-7B8F-D2A9-4B42-673D86D97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FDF9C-6645-6CFC-AC3C-C87431BC7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3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92DDE32-50C5-42B5-88A3-E4CB01FCB187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EDA80C8-79D5-4548-98F2-7C1099E0B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0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4.wdp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181A0-7D48-0999-4AD7-E5EC1FBC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1014574"/>
            <a:ext cx="9725730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E8CBC-33E7-7FEB-332D-24FB32BD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3640633"/>
            <a:ext cx="9725730" cy="24872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By : Mohamed Agami</a:t>
            </a:r>
          </a:p>
        </p:txBody>
      </p:sp>
    </p:spTree>
    <p:extLst>
      <p:ext uri="{BB962C8B-B14F-4D97-AF65-F5344CB8AC3E}">
        <p14:creationId xmlns:p14="http://schemas.microsoft.com/office/powerpoint/2010/main" val="564034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B5EE-15E8-D4E7-BD84-663F88C1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265"/>
            <a:ext cx="10515600" cy="6409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kern="1200" dirty="0"/>
              <a:t>Configurable devices</a:t>
            </a:r>
            <a:r>
              <a:rPr lang="ar-EG" sz="4400" kern="1200" dirty="0"/>
              <a:t> </a:t>
            </a:r>
            <a:r>
              <a:rPr lang="en-US" sz="4400" dirty="0"/>
              <a:t>Parameters</a:t>
            </a:r>
            <a:endParaRPr lang="en-US" dirty="0"/>
          </a:p>
        </p:txBody>
      </p:sp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F9B81FED-8C73-8197-A3EE-BD6472B2B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3201082"/>
            <a:ext cx="2857899" cy="1600423"/>
          </a:xfr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10B17DDB-44A3-1F26-6374-35EBF4E000DE}"/>
              </a:ext>
            </a:extLst>
          </p:cNvPr>
          <p:cNvSpPr/>
          <p:nvPr/>
        </p:nvSpPr>
        <p:spPr>
          <a:xfrm rot="5400000">
            <a:off x="6431195" y="-747888"/>
            <a:ext cx="457978" cy="667351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18C1D5F-B12D-76A8-21EC-D5E8C8768802}"/>
              </a:ext>
            </a:extLst>
          </p:cNvPr>
          <p:cNvSpPr/>
          <p:nvPr/>
        </p:nvSpPr>
        <p:spPr>
          <a:xfrm rot="16200000">
            <a:off x="6045965" y="555"/>
            <a:ext cx="457978" cy="744398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Content Placeholder 4" descr="A computer chip with a white square&#10;&#10;Description automatically generated">
            <a:extLst>
              <a:ext uri="{FF2B5EF4-FFF2-40B4-BE49-F238E27FC236}">
                <a16:creationId xmlns:a16="http://schemas.microsoft.com/office/drawing/2014/main" id="{2FDA5A46-E121-6D74-911D-178DB5AEA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943" y="2235703"/>
            <a:ext cx="1923467" cy="19244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E5F0BC7-653A-901F-8E11-AA6119E4CA39}"/>
              </a:ext>
            </a:extLst>
          </p:cNvPr>
          <p:cNvSpPr txBox="1">
            <a:spLocks/>
          </p:cNvSpPr>
          <p:nvPr/>
        </p:nvSpPr>
        <p:spPr>
          <a:xfrm>
            <a:off x="383884" y="1043219"/>
            <a:ext cx="11808116" cy="6409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CMOS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j-cs"/>
              </a:rPr>
              <a:t>Complementary Metal-oxide Semiconductor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643A4B3-EE16-D485-14BC-76CCEA80B205}"/>
              </a:ext>
            </a:extLst>
          </p:cNvPr>
          <p:cNvSpPr/>
          <p:nvPr/>
        </p:nvSpPr>
        <p:spPr>
          <a:xfrm>
            <a:off x="1083654" y="3493557"/>
            <a:ext cx="457978" cy="155970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B744624-6A25-2362-2D5F-A72837750D77}"/>
              </a:ext>
            </a:extLst>
          </p:cNvPr>
          <p:cNvSpPr/>
          <p:nvPr/>
        </p:nvSpPr>
        <p:spPr>
          <a:xfrm rot="10800000">
            <a:off x="2044141" y="3951534"/>
            <a:ext cx="508817" cy="125785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 descr="A computer chip with many windows&#10;&#10;Description automatically generated">
            <a:extLst>
              <a:ext uri="{FF2B5EF4-FFF2-40B4-BE49-F238E27FC236}">
                <a16:creationId xmlns:a16="http://schemas.microsoft.com/office/drawing/2014/main" id="{2B833D25-0AE3-D2BF-F229-580F7E132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1" b="22040"/>
          <a:stretch/>
        </p:blipFill>
        <p:spPr>
          <a:xfrm rot="10800000">
            <a:off x="7559714" y="5418027"/>
            <a:ext cx="4360696" cy="1388949"/>
          </a:xfrm>
          <a:prstGeom prst="rect">
            <a:avLst/>
          </a:prstGeom>
        </p:spPr>
      </p:pic>
      <p:pic>
        <p:nvPicPr>
          <p:cNvPr id="15" name="Picture 14" descr="A white stopwatch with black numbers&#10;&#10;Description automatically generated">
            <a:extLst>
              <a:ext uri="{FF2B5EF4-FFF2-40B4-BE49-F238E27FC236}">
                <a16:creationId xmlns:a16="http://schemas.microsoft.com/office/drawing/2014/main" id="{4B01380E-3042-22AC-B985-4D1DB6CF8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77" y="4075714"/>
            <a:ext cx="2094447" cy="2618058"/>
          </a:xfrm>
          <a:prstGeom prst="rect">
            <a:avLst/>
          </a:prstGeom>
        </p:spPr>
      </p:pic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16CFF548-D911-01A9-C22D-4DEA904EA53B}"/>
              </a:ext>
            </a:extLst>
          </p:cNvPr>
          <p:cNvSpPr/>
          <p:nvPr/>
        </p:nvSpPr>
        <p:spPr>
          <a:xfrm rot="7235398">
            <a:off x="10060337" y="2367204"/>
            <a:ext cx="465221" cy="412696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10CEA-4417-2F03-54B6-B79B6CAC2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7" y="2067332"/>
            <a:ext cx="3085133" cy="2264038"/>
          </a:xfrm>
          <a:prstGeom prst="rect">
            <a:avLst/>
          </a:prstGeom>
        </p:spPr>
      </p:pic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E542C21-34FD-0742-8A3E-146DCD143A22}"/>
              </a:ext>
            </a:extLst>
          </p:cNvPr>
          <p:cNvSpPr/>
          <p:nvPr/>
        </p:nvSpPr>
        <p:spPr>
          <a:xfrm>
            <a:off x="966536" y="5053263"/>
            <a:ext cx="1840831" cy="1603472"/>
          </a:xfrm>
          <a:prstGeom prst="flowChartMagneticDisk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CMOS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48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0139 L -0.55742 -0.00092 L -0.68763 0.01991 L -0.73242 0.07384 L -0.73893 0.11829 L -0.73633 0.5088 L -0.65351 0.52292 L -0.65351 0.2375 L -0.65351 0.13449 L -0.58633 0.16736 L -0.12187 0.16968 L 0.04531 0.17199 L 0.0651 0.07616 " pathEditMode="relative" ptsTypes="AAAAAAAAAAAAA">
                                      <p:cBhvr>
                                        <p:cTn id="53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2" grpId="0" animBg="1"/>
      <p:bldP spid="17" grpId="0" animBg="1"/>
      <p:bldP spid="17" grpId="1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7E99-ACAD-50A9-5A15-1F5060B7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BIOS </a:t>
            </a:r>
            <a:r>
              <a:rPr lang="en-US" sz="4000" i="1" dirty="0">
                <a:solidFill>
                  <a:srgbClr val="C00000"/>
                </a:solidFill>
              </a:rPr>
              <a:t>VS</a:t>
            </a:r>
            <a:r>
              <a:rPr lang="en-US" sz="4000" dirty="0"/>
              <a:t> CMOS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EB16EB8-6CBB-CC5F-2831-66022BCBA0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7700" y="1795078"/>
          <a:ext cx="11226799" cy="4054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5300">
                  <a:extLst>
                    <a:ext uri="{9D8B030D-6E8A-4147-A177-3AD203B41FA5}">
                      <a16:colId xmlns:a16="http://schemas.microsoft.com/office/drawing/2014/main" val="1137128633"/>
                    </a:ext>
                  </a:extLst>
                </a:gridCol>
                <a:gridCol w="5651499">
                  <a:extLst>
                    <a:ext uri="{9D8B030D-6E8A-4147-A177-3AD203B41FA5}">
                      <a16:colId xmlns:a16="http://schemas.microsoft.com/office/drawing/2014/main" val="3317887461"/>
                    </a:ext>
                  </a:extLst>
                </a:gridCol>
              </a:tblGrid>
              <a:tr h="73110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BIOS</a:t>
                      </a:r>
                    </a:p>
                  </a:txBody>
                  <a:tcPr marL="142612" marR="142612" marT="71306" marB="71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CMOS</a:t>
                      </a:r>
                    </a:p>
                  </a:txBody>
                  <a:tcPr marL="142612" marR="142612" marT="71306" marB="71306" anchor="ctr"/>
                </a:tc>
                <a:extLst>
                  <a:ext uri="{0D108BD9-81ED-4DB2-BD59-A6C34878D82A}">
                    <a16:rowId xmlns:a16="http://schemas.microsoft.com/office/drawing/2014/main" val="1944891043"/>
                  </a:ext>
                </a:extLst>
              </a:tr>
              <a:tr h="830803"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ROM</a:t>
                      </a:r>
                    </a:p>
                  </a:txBody>
                  <a:tcPr marL="142612" marR="142612" marT="71306" marB="71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RAM</a:t>
                      </a:r>
                    </a:p>
                  </a:txBody>
                  <a:tcPr marL="142612" marR="142612" marT="71306" marB="71306" anchor="ctr"/>
                </a:tc>
                <a:extLst>
                  <a:ext uri="{0D108BD9-81ED-4DB2-BD59-A6C34878D82A}">
                    <a16:rowId xmlns:a16="http://schemas.microsoft.com/office/drawing/2014/main" val="3332109263"/>
                  </a:ext>
                </a:extLst>
              </a:tr>
              <a:tr h="830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Contains</a:t>
                      </a:r>
                      <a:r>
                        <a:rPr lang="en-US" sz="3200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programs</a:t>
                      </a:r>
                    </a:p>
                  </a:txBody>
                  <a:tcPr marL="142612" marR="142612" marT="71306" marB="713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Contains</a:t>
                      </a:r>
                      <a:r>
                        <a:rPr lang="en-US" sz="3200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r>
                        <a:rPr lang="en-US" sz="3200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</a:t>
                      </a:r>
                    </a:p>
                  </a:txBody>
                  <a:tcPr marL="142612" marR="142612" marT="71306" marB="71306" anchor="ctr"/>
                </a:tc>
                <a:extLst>
                  <a:ext uri="{0D108BD9-81ED-4DB2-BD59-A6C34878D82A}">
                    <a16:rowId xmlns:a16="http://schemas.microsoft.com/office/drawing/2014/main" val="1113588757"/>
                  </a:ext>
                </a:extLst>
              </a:tr>
              <a:tr h="830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Can’t</a:t>
                      </a:r>
                      <a:r>
                        <a:rPr lang="en-US" sz="3200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en-US" sz="3200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rewritten</a:t>
                      </a:r>
                    </a:p>
                  </a:txBody>
                  <a:tcPr marL="142612" marR="142612" marT="71306" marB="713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en-US" sz="3200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en-US" sz="3200" dirty="0"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rewritten</a:t>
                      </a:r>
                    </a:p>
                  </a:txBody>
                  <a:tcPr marL="142612" marR="142612" marT="71306" marB="71306" anchor="ctr"/>
                </a:tc>
                <a:extLst>
                  <a:ext uri="{0D108BD9-81ED-4DB2-BD59-A6C34878D82A}">
                    <a16:rowId xmlns:a16="http://schemas.microsoft.com/office/drawing/2014/main" val="297432515"/>
                  </a:ext>
                </a:extLst>
              </a:tr>
              <a:tr h="8308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Non-Volatile</a:t>
                      </a:r>
                    </a:p>
                  </a:txBody>
                  <a:tcPr marL="142612" marR="142612" marT="71306" marB="71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Volatile</a:t>
                      </a:r>
                    </a:p>
                  </a:txBody>
                  <a:tcPr marL="142612" marR="142612" marT="71306" marB="71306" anchor="ctr"/>
                </a:tc>
                <a:extLst>
                  <a:ext uri="{0D108BD9-81ED-4DB2-BD59-A6C34878D82A}">
                    <a16:rowId xmlns:a16="http://schemas.microsoft.com/office/drawing/2014/main" val="1614415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45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BFDA-4613-4F6C-2905-F6AB68D3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789681"/>
            <a:ext cx="3844752" cy="1492326"/>
          </a:xfrm>
        </p:spPr>
        <p:txBody>
          <a:bodyPr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</a:rPr>
              <a:t>Custom devices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882E6C-50F1-AA17-F891-EA72667E8DFF}"/>
              </a:ext>
            </a:extLst>
          </p:cNvPr>
          <p:cNvSpPr/>
          <p:nvPr/>
        </p:nvSpPr>
        <p:spPr>
          <a:xfrm>
            <a:off x="5242917" y="1535844"/>
            <a:ext cx="6422901" cy="1923075"/>
          </a:xfrm>
          <a:custGeom>
            <a:avLst/>
            <a:gdLst>
              <a:gd name="connsiteX0" fmla="*/ 0 w 6422901"/>
              <a:gd name="connsiteY0" fmla="*/ 0 h 1923075"/>
              <a:gd name="connsiteX1" fmla="*/ 6422901 w 6422901"/>
              <a:gd name="connsiteY1" fmla="*/ 0 h 1923075"/>
              <a:gd name="connsiteX2" fmla="*/ 6422901 w 6422901"/>
              <a:gd name="connsiteY2" fmla="*/ 1923075 h 1923075"/>
              <a:gd name="connsiteX3" fmla="*/ 0 w 6422901"/>
              <a:gd name="connsiteY3" fmla="*/ 1923075 h 1923075"/>
              <a:gd name="connsiteX4" fmla="*/ 0 w 6422901"/>
              <a:gd name="connsiteY4" fmla="*/ 0 h 192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2901" h="1923075">
                <a:moveTo>
                  <a:pt x="0" y="0"/>
                </a:moveTo>
                <a:lnTo>
                  <a:pt x="6422901" y="0"/>
                </a:lnTo>
                <a:lnTo>
                  <a:pt x="6422901" y="1923075"/>
                </a:lnTo>
                <a:lnTo>
                  <a:pt x="0" y="19230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8488" tIns="687324" rIns="498488" bIns="234696" numCol="1" spcCol="1270" anchor="t" anchorCtr="0">
            <a:noAutofit/>
          </a:bodyPr>
          <a:lstStyle/>
          <a:p>
            <a:pPr marL="285750" marR="0" lvl="1" indent="-28575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SCSI board</a:t>
            </a:r>
          </a:p>
          <a:p>
            <a:pPr marL="285750" marR="0" lvl="1" indent="-28575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Video board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494E0B9-9BF7-C6B8-4439-D8E04A69EC66}"/>
              </a:ext>
            </a:extLst>
          </p:cNvPr>
          <p:cNvSpPr/>
          <p:nvPr/>
        </p:nvSpPr>
        <p:spPr>
          <a:xfrm>
            <a:off x="5564062" y="1048764"/>
            <a:ext cx="4496030" cy="974160"/>
          </a:xfrm>
          <a:custGeom>
            <a:avLst/>
            <a:gdLst>
              <a:gd name="connsiteX0" fmla="*/ 0 w 4496030"/>
              <a:gd name="connsiteY0" fmla="*/ 162363 h 974160"/>
              <a:gd name="connsiteX1" fmla="*/ 162363 w 4496030"/>
              <a:gd name="connsiteY1" fmla="*/ 0 h 974160"/>
              <a:gd name="connsiteX2" fmla="*/ 4333667 w 4496030"/>
              <a:gd name="connsiteY2" fmla="*/ 0 h 974160"/>
              <a:gd name="connsiteX3" fmla="*/ 4496030 w 4496030"/>
              <a:gd name="connsiteY3" fmla="*/ 162363 h 974160"/>
              <a:gd name="connsiteX4" fmla="*/ 4496030 w 4496030"/>
              <a:gd name="connsiteY4" fmla="*/ 811797 h 974160"/>
              <a:gd name="connsiteX5" fmla="*/ 4333667 w 4496030"/>
              <a:gd name="connsiteY5" fmla="*/ 974160 h 974160"/>
              <a:gd name="connsiteX6" fmla="*/ 162363 w 4496030"/>
              <a:gd name="connsiteY6" fmla="*/ 974160 h 974160"/>
              <a:gd name="connsiteX7" fmla="*/ 0 w 4496030"/>
              <a:gd name="connsiteY7" fmla="*/ 811797 h 974160"/>
              <a:gd name="connsiteX8" fmla="*/ 0 w 4496030"/>
              <a:gd name="connsiteY8" fmla="*/ 162363 h 97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6030" h="974160">
                <a:moveTo>
                  <a:pt x="0" y="162363"/>
                </a:moveTo>
                <a:cubicBezTo>
                  <a:pt x="0" y="72692"/>
                  <a:pt x="72692" y="0"/>
                  <a:pt x="162363" y="0"/>
                </a:cubicBezTo>
                <a:lnTo>
                  <a:pt x="4333667" y="0"/>
                </a:lnTo>
                <a:cubicBezTo>
                  <a:pt x="4423338" y="0"/>
                  <a:pt x="4496030" y="72692"/>
                  <a:pt x="4496030" y="162363"/>
                </a:cubicBezTo>
                <a:lnTo>
                  <a:pt x="4496030" y="811797"/>
                </a:lnTo>
                <a:cubicBezTo>
                  <a:pt x="4496030" y="901468"/>
                  <a:pt x="4423338" y="974160"/>
                  <a:pt x="4333667" y="974160"/>
                </a:cubicBezTo>
                <a:lnTo>
                  <a:pt x="162363" y="974160"/>
                </a:lnTo>
                <a:cubicBezTo>
                  <a:pt x="72692" y="974160"/>
                  <a:pt x="0" y="901468"/>
                  <a:pt x="0" y="811797"/>
                </a:cubicBezTo>
                <a:lnTo>
                  <a:pt x="0" y="1623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94" tIns="47555" rIns="217494" bIns="47555" numCol="1" spcCol="1270" anchor="ctr" anchorCtr="0">
            <a:noAutofit/>
          </a:bodyPr>
          <a:lstStyle/>
          <a:p>
            <a:pPr marL="0" marR="0" lvl="0" indent="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Built-in ROM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ED0518-C312-A74D-D602-2BD06125967F}"/>
              </a:ext>
            </a:extLst>
          </p:cNvPr>
          <p:cNvSpPr/>
          <p:nvPr/>
        </p:nvSpPr>
        <p:spPr>
          <a:xfrm>
            <a:off x="5242917" y="4124200"/>
            <a:ext cx="6422901" cy="1923075"/>
          </a:xfrm>
          <a:custGeom>
            <a:avLst/>
            <a:gdLst>
              <a:gd name="connsiteX0" fmla="*/ 0 w 6422901"/>
              <a:gd name="connsiteY0" fmla="*/ 0 h 1923075"/>
              <a:gd name="connsiteX1" fmla="*/ 6422901 w 6422901"/>
              <a:gd name="connsiteY1" fmla="*/ 0 h 1923075"/>
              <a:gd name="connsiteX2" fmla="*/ 6422901 w 6422901"/>
              <a:gd name="connsiteY2" fmla="*/ 1923075 h 1923075"/>
              <a:gd name="connsiteX3" fmla="*/ 0 w 6422901"/>
              <a:gd name="connsiteY3" fmla="*/ 1923075 h 1923075"/>
              <a:gd name="connsiteX4" fmla="*/ 0 w 6422901"/>
              <a:gd name="connsiteY4" fmla="*/ 0 h 192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2901" h="1923075">
                <a:moveTo>
                  <a:pt x="0" y="0"/>
                </a:moveTo>
                <a:lnTo>
                  <a:pt x="6422901" y="0"/>
                </a:lnTo>
                <a:lnTo>
                  <a:pt x="6422901" y="1923075"/>
                </a:lnTo>
                <a:lnTo>
                  <a:pt x="0" y="19230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8488" tIns="687324" rIns="498488" bIns="234696" numCol="1" spcCol="1270" anchor="t" anchorCtr="0">
            <a:noAutofit/>
          </a:bodyPr>
          <a:lstStyle/>
          <a:p>
            <a:pPr marL="285750" marR="0" lvl="1" indent="-28575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Sound board </a:t>
            </a:r>
          </a:p>
          <a:p>
            <a:pPr marL="285750" marR="0" lvl="1" indent="-28575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Network adapters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F842A8-DEF4-0BCA-0784-E8AB12268D2A}"/>
              </a:ext>
            </a:extLst>
          </p:cNvPr>
          <p:cNvSpPr/>
          <p:nvPr/>
        </p:nvSpPr>
        <p:spPr>
          <a:xfrm>
            <a:off x="5564062" y="3637120"/>
            <a:ext cx="4496030" cy="974160"/>
          </a:xfrm>
          <a:custGeom>
            <a:avLst/>
            <a:gdLst>
              <a:gd name="connsiteX0" fmla="*/ 0 w 4496030"/>
              <a:gd name="connsiteY0" fmla="*/ 162363 h 974160"/>
              <a:gd name="connsiteX1" fmla="*/ 162363 w 4496030"/>
              <a:gd name="connsiteY1" fmla="*/ 0 h 974160"/>
              <a:gd name="connsiteX2" fmla="*/ 4333667 w 4496030"/>
              <a:gd name="connsiteY2" fmla="*/ 0 h 974160"/>
              <a:gd name="connsiteX3" fmla="*/ 4496030 w 4496030"/>
              <a:gd name="connsiteY3" fmla="*/ 162363 h 974160"/>
              <a:gd name="connsiteX4" fmla="*/ 4496030 w 4496030"/>
              <a:gd name="connsiteY4" fmla="*/ 811797 h 974160"/>
              <a:gd name="connsiteX5" fmla="*/ 4333667 w 4496030"/>
              <a:gd name="connsiteY5" fmla="*/ 974160 h 974160"/>
              <a:gd name="connsiteX6" fmla="*/ 162363 w 4496030"/>
              <a:gd name="connsiteY6" fmla="*/ 974160 h 974160"/>
              <a:gd name="connsiteX7" fmla="*/ 0 w 4496030"/>
              <a:gd name="connsiteY7" fmla="*/ 811797 h 974160"/>
              <a:gd name="connsiteX8" fmla="*/ 0 w 4496030"/>
              <a:gd name="connsiteY8" fmla="*/ 162363 h 97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6030" h="974160">
                <a:moveTo>
                  <a:pt x="0" y="162363"/>
                </a:moveTo>
                <a:cubicBezTo>
                  <a:pt x="0" y="72692"/>
                  <a:pt x="72692" y="0"/>
                  <a:pt x="162363" y="0"/>
                </a:cubicBezTo>
                <a:lnTo>
                  <a:pt x="4333667" y="0"/>
                </a:lnTo>
                <a:cubicBezTo>
                  <a:pt x="4423338" y="0"/>
                  <a:pt x="4496030" y="72692"/>
                  <a:pt x="4496030" y="162363"/>
                </a:cubicBezTo>
                <a:lnTo>
                  <a:pt x="4496030" y="811797"/>
                </a:lnTo>
                <a:cubicBezTo>
                  <a:pt x="4496030" y="901468"/>
                  <a:pt x="4423338" y="974160"/>
                  <a:pt x="4333667" y="974160"/>
                </a:cubicBezTo>
                <a:lnTo>
                  <a:pt x="162363" y="974160"/>
                </a:lnTo>
                <a:cubicBezTo>
                  <a:pt x="72692" y="974160"/>
                  <a:pt x="0" y="901468"/>
                  <a:pt x="0" y="811797"/>
                </a:cubicBezTo>
                <a:lnTo>
                  <a:pt x="0" y="1623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494" tIns="47555" rIns="217494" bIns="47555" numCol="1" spcCol="1270" anchor="ctr" anchorCtr="0">
            <a:noAutofit/>
          </a:bodyPr>
          <a:lstStyle/>
          <a:p>
            <a:pPr marL="0" marR="0" lvl="0" indent="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Device drivers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0630ED-9587-90F9-9379-C3B590DCD7C1}"/>
              </a:ext>
            </a:extLst>
          </p:cNvPr>
          <p:cNvSpPr txBox="1">
            <a:spLocks/>
          </p:cNvSpPr>
          <p:nvPr/>
        </p:nvSpPr>
        <p:spPr>
          <a:xfrm>
            <a:off x="215899" y="2682837"/>
            <a:ext cx="4161207" cy="149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j-ea"/>
                <a:cs typeface="+mj-cs"/>
              </a:rPr>
              <a:t>It may be present in some devices and others not</a:t>
            </a:r>
          </a:p>
        </p:txBody>
      </p:sp>
    </p:spTree>
    <p:extLst>
      <p:ext uri="{BB962C8B-B14F-4D97-AF65-F5344CB8AC3E}">
        <p14:creationId xmlns:p14="http://schemas.microsoft.com/office/powerpoint/2010/main" val="376437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A7A54AE-56FE-C19C-CDEF-AA2E514928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6250"/>
          <a:stretch/>
        </p:blipFill>
        <p:spPr>
          <a:xfrm>
            <a:off x="3900973" y="10"/>
            <a:ext cx="898678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F1D290-DDA6-90AA-5585-C460542A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" y="2501984"/>
            <a:ext cx="3900998" cy="698416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/>
              <a:t>PC boot process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C6049E-7BAB-2BBE-2AEF-675BFDE6F36C}"/>
              </a:ext>
            </a:extLst>
          </p:cNvPr>
          <p:cNvSpPr/>
          <p:nvPr/>
        </p:nvSpPr>
        <p:spPr>
          <a:xfrm>
            <a:off x="4174670" y="120218"/>
            <a:ext cx="4666783" cy="933882"/>
          </a:xfrm>
          <a:custGeom>
            <a:avLst/>
            <a:gdLst>
              <a:gd name="connsiteX0" fmla="*/ 0 w 4666783"/>
              <a:gd name="connsiteY0" fmla="*/ 201724 h 1210320"/>
              <a:gd name="connsiteX1" fmla="*/ 201724 w 4666783"/>
              <a:gd name="connsiteY1" fmla="*/ 0 h 1210320"/>
              <a:gd name="connsiteX2" fmla="*/ 4465059 w 4666783"/>
              <a:gd name="connsiteY2" fmla="*/ 0 h 1210320"/>
              <a:gd name="connsiteX3" fmla="*/ 4666783 w 4666783"/>
              <a:gd name="connsiteY3" fmla="*/ 201724 h 1210320"/>
              <a:gd name="connsiteX4" fmla="*/ 4666783 w 4666783"/>
              <a:gd name="connsiteY4" fmla="*/ 1008596 h 1210320"/>
              <a:gd name="connsiteX5" fmla="*/ 4465059 w 4666783"/>
              <a:gd name="connsiteY5" fmla="*/ 1210320 h 1210320"/>
              <a:gd name="connsiteX6" fmla="*/ 201724 w 4666783"/>
              <a:gd name="connsiteY6" fmla="*/ 1210320 h 1210320"/>
              <a:gd name="connsiteX7" fmla="*/ 0 w 4666783"/>
              <a:gd name="connsiteY7" fmla="*/ 1008596 h 1210320"/>
              <a:gd name="connsiteX8" fmla="*/ 0 w 4666783"/>
              <a:gd name="connsiteY8" fmla="*/ 201724 h 121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6783" h="1210320">
                <a:moveTo>
                  <a:pt x="0" y="201724"/>
                </a:moveTo>
                <a:cubicBezTo>
                  <a:pt x="0" y="90315"/>
                  <a:pt x="90315" y="0"/>
                  <a:pt x="201724" y="0"/>
                </a:cubicBezTo>
                <a:lnTo>
                  <a:pt x="4465059" y="0"/>
                </a:lnTo>
                <a:cubicBezTo>
                  <a:pt x="4576468" y="0"/>
                  <a:pt x="4666783" y="90315"/>
                  <a:pt x="4666783" y="201724"/>
                </a:cubicBezTo>
                <a:lnTo>
                  <a:pt x="4666783" y="1008596"/>
                </a:lnTo>
                <a:cubicBezTo>
                  <a:pt x="4666783" y="1120005"/>
                  <a:pt x="4576468" y="1210320"/>
                  <a:pt x="4465059" y="1210320"/>
                </a:cubicBezTo>
                <a:lnTo>
                  <a:pt x="201724" y="1210320"/>
                </a:lnTo>
                <a:cubicBezTo>
                  <a:pt x="90315" y="1210320"/>
                  <a:pt x="0" y="1120005"/>
                  <a:pt x="0" y="1008596"/>
                </a:cubicBezTo>
                <a:lnTo>
                  <a:pt x="0" y="20172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5476" tIns="59083" rIns="235476" bIns="59083" numCol="1" spcCol="1270" anchor="ctr" anchorCtr="0">
            <a:noAutofit/>
          </a:bodyPr>
          <a:lstStyle/>
          <a:p>
            <a:pPr marL="0" marR="0" lvl="0" indent="0" algn="l" defTabSz="1822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-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CPU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ACD0A1-FDB7-7D19-0DE7-A2D0821DA355}"/>
              </a:ext>
            </a:extLst>
          </p:cNvPr>
          <p:cNvSpPr/>
          <p:nvPr/>
        </p:nvSpPr>
        <p:spPr>
          <a:xfrm>
            <a:off x="4153164" y="1141136"/>
            <a:ext cx="4666783" cy="933882"/>
          </a:xfrm>
          <a:custGeom>
            <a:avLst/>
            <a:gdLst>
              <a:gd name="connsiteX0" fmla="*/ 0 w 4666783"/>
              <a:gd name="connsiteY0" fmla="*/ 201724 h 1210320"/>
              <a:gd name="connsiteX1" fmla="*/ 201724 w 4666783"/>
              <a:gd name="connsiteY1" fmla="*/ 0 h 1210320"/>
              <a:gd name="connsiteX2" fmla="*/ 4465059 w 4666783"/>
              <a:gd name="connsiteY2" fmla="*/ 0 h 1210320"/>
              <a:gd name="connsiteX3" fmla="*/ 4666783 w 4666783"/>
              <a:gd name="connsiteY3" fmla="*/ 201724 h 1210320"/>
              <a:gd name="connsiteX4" fmla="*/ 4666783 w 4666783"/>
              <a:gd name="connsiteY4" fmla="*/ 1008596 h 1210320"/>
              <a:gd name="connsiteX5" fmla="*/ 4465059 w 4666783"/>
              <a:gd name="connsiteY5" fmla="*/ 1210320 h 1210320"/>
              <a:gd name="connsiteX6" fmla="*/ 201724 w 4666783"/>
              <a:gd name="connsiteY6" fmla="*/ 1210320 h 1210320"/>
              <a:gd name="connsiteX7" fmla="*/ 0 w 4666783"/>
              <a:gd name="connsiteY7" fmla="*/ 1008596 h 1210320"/>
              <a:gd name="connsiteX8" fmla="*/ 0 w 4666783"/>
              <a:gd name="connsiteY8" fmla="*/ 201724 h 121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6783" h="1210320">
                <a:moveTo>
                  <a:pt x="0" y="201724"/>
                </a:moveTo>
                <a:cubicBezTo>
                  <a:pt x="0" y="90315"/>
                  <a:pt x="90315" y="0"/>
                  <a:pt x="201724" y="0"/>
                </a:cubicBezTo>
                <a:lnTo>
                  <a:pt x="4465059" y="0"/>
                </a:lnTo>
                <a:cubicBezTo>
                  <a:pt x="4576468" y="0"/>
                  <a:pt x="4666783" y="90315"/>
                  <a:pt x="4666783" y="201724"/>
                </a:cubicBezTo>
                <a:lnTo>
                  <a:pt x="4666783" y="1008596"/>
                </a:lnTo>
                <a:cubicBezTo>
                  <a:pt x="4666783" y="1120005"/>
                  <a:pt x="4576468" y="1210320"/>
                  <a:pt x="4465059" y="1210320"/>
                </a:cubicBezTo>
                <a:lnTo>
                  <a:pt x="201724" y="1210320"/>
                </a:lnTo>
                <a:cubicBezTo>
                  <a:pt x="90315" y="1210320"/>
                  <a:pt x="0" y="1120005"/>
                  <a:pt x="0" y="1008596"/>
                </a:cubicBezTo>
                <a:lnTo>
                  <a:pt x="0" y="20172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6076075"/>
              <a:satOff val="-413"/>
              <a:lumOff val="981"/>
              <a:alphaOff val="0"/>
            </a:schemeClr>
          </a:fillRef>
          <a:effectRef idx="2">
            <a:schemeClr val="accent5">
              <a:hueOff val="-6076075"/>
              <a:satOff val="-413"/>
              <a:lumOff val="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5476" tIns="59083" rIns="235476" bIns="59083" numCol="1" spcCol="1270" anchor="ctr" anchorCtr="0">
            <a:noAutofit/>
          </a:bodyPr>
          <a:lstStyle/>
          <a:p>
            <a:pPr marL="0" marR="0" lvl="0" indent="0" algn="l" defTabSz="1822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CPU loads BIOS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6E1DC2-E5C7-E953-04E4-03EF71F98753}"/>
              </a:ext>
            </a:extLst>
          </p:cNvPr>
          <p:cNvSpPr/>
          <p:nvPr/>
        </p:nvSpPr>
        <p:spPr>
          <a:xfrm>
            <a:off x="4174669" y="2163408"/>
            <a:ext cx="4666783" cy="933882"/>
          </a:xfrm>
          <a:custGeom>
            <a:avLst/>
            <a:gdLst>
              <a:gd name="connsiteX0" fmla="*/ 0 w 4666783"/>
              <a:gd name="connsiteY0" fmla="*/ 201724 h 1210320"/>
              <a:gd name="connsiteX1" fmla="*/ 201724 w 4666783"/>
              <a:gd name="connsiteY1" fmla="*/ 0 h 1210320"/>
              <a:gd name="connsiteX2" fmla="*/ 4465059 w 4666783"/>
              <a:gd name="connsiteY2" fmla="*/ 0 h 1210320"/>
              <a:gd name="connsiteX3" fmla="*/ 4666783 w 4666783"/>
              <a:gd name="connsiteY3" fmla="*/ 201724 h 1210320"/>
              <a:gd name="connsiteX4" fmla="*/ 4666783 w 4666783"/>
              <a:gd name="connsiteY4" fmla="*/ 1008596 h 1210320"/>
              <a:gd name="connsiteX5" fmla="*/ 4465059 w 4666783"/>
              <a:gd name="connsiteY5" fmla="*/ 1210320 h 1210320"/>
              <a:gd name="connsiteX6" fmla="*/ 201724 w 4666783"/>
              <a:gd name="connsiteY6" fmla="*/ 1210320 h 1210320"/>
              <a:gd name="connsiteX7" fmla="*/ 0 w 4666783"/>
              <a:gd name="connsiteY7" fmla="*/ 1008596 h 1210320"/>
              <a:gd name="connsiteX8" fmla="*/ 0 w 4666783"/>
              <a:gd name="connsiteY8" fmla="*/ 201724 h 121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6783" h="1210320">
                <a:moveTo>
                  <a:pt x="0" y="201724"/>
                </a:moveTo>
                <a:cubicBezTo>
                  <a:pt x="0" y="90315"/>
                  <a:pt x="90315" y="0"/>
                  <a:pt x="201724" y="0"/>
                </a:cubicBezTo>
                <a:lnTo>
                  <a:pt x="4465059" y="0"/>
                </a:lnTo>
                <a:cubicBezTo>
                  <a:pt x="4576468" y="0"/>
                  <a:pt x="4666783" y="90315"/>
                  <a:pt x="4666783" y="201724"/>
                </a:cubicBezTo>
                <a:lnTo>
                  <a:pt x="4666783" y="1008596"/>
                </a:lnTo>
                <a:cubicBezTo>
                  <a:pt x="4666783" y="1120005"/>
                  <a:pt x="4576468" y="1210320"/>
                  <a:pt x="4465059" y="1210320"/>
                </a:cubicBezTo>
                <a:lnTo>
                  <a:pt x="201724" y="1210320"/>
                </a:lnTo>
                <a:cubicBezTo>
                  <a:pt x="90315" y="1210320"/>
                  <a:pt x="0" y="1120005"/>
                  <a:pt x="0" y="1008596"/>
                </a:cubicBezTo>
                <a:lnTo>
                  <a:pt x="0" y="20172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2152150"/>
              <a:satOff val="-826"/>
              <a:lumOff val="1961"/>
              <a:alphaOff val="0"/>
            </a:schemeClr>
          </a:fillRef>
          <a:effectRef idx="2">
            <a:schemeClr val="accent5">
              <a:hueOff val="-12152150"/>
              <a:satOff val="-826"/>
              <a:lumOff val="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5476" tIns="59083" rIns="235476" bIns="59083" numCol="1" spcCol="1270" anchor="ctr" anchorCtr="0">
            <a:noAutofit/>
          </a:bodyPr>
          <a:lstStyle/>
          <a:p>
            <a:pPr marL="0" marR="0" lvl="0" indent="0" algn="l" defTabSz="1822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POST operation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CF63FFF-1016-B3EA-9BB2-BF33B2FE4CF8}"/>
              </a:ext>
            </a:extLst>
          </p:cNvPr>
          <p:cNvSpPr/>
          <p:nvPr/>
        </p:nvSpPr>
        <p:spPr>
          <a:xfrm>
            <a:off x="4745600" y="3184326"/>
            <a:ext cx="5993164" cy="576385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128443" tIns="84628" rIns="128443" bIns="84628" numCol="1" spcCol="1270" anchor="ctr" anchorCtr="0">
            <a:noAutofit/>
          </a:bodyPr>
          <a:lstStyle/>
          <a:p>
            <a:pPr marL="0" marR="0" lvl="0" indent="0" algn="ctr" defTabSz="1022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Checks BIOS code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2D20CD-AEA7-CF6C-6250-C9EAC5FE799B}"/>
              </a:ext>
            </a:extLst>
          </p:cNvPr>
          <p:cNvSpPr/>
          <p:nvPr/>
        </p:nvSpPr>
        <p:spPr>
          <a:xfrm>
            <a:off x="4745600" y="3833561"/>
            <a:ext cx="5993164" cy="576385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128443" tIns="84628" rIns="128443" bIns="84628" numCol="1" spcCol="1270" anchor="ctr" anchorCtr="0">
            <a:noAutofit/>
          </a:bodyPr>
          <a:lstStyle/>
          <a:p>
            <a:pPr marL="0" marR="0" lvl="0" indent="0" algn="ctr" defTabSz="1022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BIOS on video board checked and loaded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3A272C1-F466-D0EF-56B6-0CF961846611}"/>
              </a:ext>
            </a:extLst>
          </p:cNvPr>
          <p:cNvSpPr/>
          <p:nvPr/>
        </p:nvSpPr>
        <p:spPr>
          <a:xfrm>
            <a:off x="4745600" y="4516376"/>
            <a:ext cx="5993164" cy="600174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128443" tIns="84628" rIns="128443" bIns="84628" numCol="1" spcCol="1270" anchor="ctr" anchorCtr="0">
            <a:noAutofit/>
          </a:bodyPr>
          <a:lstStyle/>
          <a:p>
            <a:pPr marL="0" marR="0" lvl="0" indent="0" algn="ctr" defTabSz="1022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Checks for other BIOS programs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6302340-1B05-7C32-4032-4E7F162458AE}"/>
              </a:ext>
            </a:extLst>
          </p:cNvPr>
          <p:cNvSpPr/>
          <p:nvPr/>
        </p:nvSpPr>
        <p:spPr>
          <a:xfrm>
            <a:off x="4745600" y="5222980"/>
            <a:ext cx="5993164" cy="653771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128443" tIns="84628" rIns="128443" bIns="84628" numCol="1" spcCol="1270" anchor="ctr" anchorCtr="0">
            <a:noAutofit/>
          </a:bodyPr>
          <a:lstStyle/>
          <a:p>
            <a:pPr marL="0" marR="0" lvl="0" indent="0" algn="ctr" defTabSz="1022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Device check(RAM-Keyboard,…etc.)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635F2B8-17CF-5BCC-A9EE-2CEB4F3E1755}"/>
              </a:ext>
            </a:extLst>
          </p:cNvPr>
          <p:cNvSpPr/>
          <p:nvPr/>
        </p:nvSpPr>
        <p:spPr>
          <a:xfrm>
            <a:off x="4745600" y="6012435"/>
            <a:ext cx="5993164" cy="600174"/>
          </a:xfrm>
          <a:custGeom>
            <a:avLst/>
            <a:gdLst>
              <a:gd name="connsiteX0" fmla="*/ 0 w 3785616"/>
              <a:gd name="connsiteY0" fmla="*/ 139346 h 836060"/>
              <a:gd name="connsiteX1" fmla="*/ 139346 w 3785616"/>
              <a:gd name="connsiteY1" fmla="*/ 0 h 836060"/>
              <a:gd name="connsiteX2" fmla="*/ 3646270 w 3785616"/>
              <a:gd name="connsiteY2" fmla="*/ 0 h 836060"/>
              <a:gd name="connsiteX3" fmla="*/ 3785616 w 3785616"/>
              <a:gd name="connsiteY3" fmla="*/ 139346 h 836060"/>
              <a:gd name="connsiteX4" fmla="*/ 3785616 w 3785616"/>
              <a:gd name="connsiteY4" fmla="*/ 696714 h 836060"/>
              <a:gd name="connsiteX5" fmla="*/ 3646270 w 3785616"/>
              <a:gd name="connsiteY5" fmla="*/ 836060 h 836060"/>
              <a:gd name="connsiteX6" fmla="*/ 139346 w 3785616"/>
              <a:gd name="connsiteY6" fmla="*/ 836060 h 836060"/>
              <a:gd name="connsiteX7" fmla="*/ 0 w 3785616"/>
              <a:gd name="connsiteY7" fmla="*/ 696714 h 836060"/>
              <a:gd name="connsiteX8" fmla="*/ 0 w 3785616"/>
              <a:gd name="connsiteY8" fmla="*/ 139346 h 83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836060">
                <a:moveTo>
                  <a:pt x="0" y="139346"/>
                </a:moveTo>
                <a:cubicBezTo>
                  <a:pt x="0" y="62387"/>
                  <a:pt x="62387" y="0"/>
                  <a:pt x="139346" y="0"/>
                </a:cubicBezTo>
                <a:lnTo>
                  <a:pt x="3646270" y="0"/>
                </a:lnTo>
                <a:cubicBezTo>
                  <a:pt x="3723229" y="0"/>
                  <a:pt x="3785616" y="62387"/>
                  <a:pt x="3785616" y="139346"/>
                </a:cubicBezTo>
                <a:lnTo>
                  <a:pt x="3785616" y="696714"/>
                </a:lnTo>
                <a:cubicBezTo>
                  <a:pt x="3785616" y="773673"/>
                  <a:pt x="3723229" y="836060"/>
                  <a:pt x="3646270" y="836060"/>
                </a:cubicBezTo>
                <a:lnTo>
                  <a:pt x="139346" y="836060"/>
                </a:lnTo>
                <a:cubicBezTo>
                  <a:pt x="62387" y="836060"/>
                  <a:pt x="0" y="773673"/>
                  <a:pt x="0" y="696714"/>
                </a:cubicBezTo>
                <a:lnTo>
                  <a:pt x="0" y="139346"/>
                </a:lnTo>
                <a:close/>
              </a:path>
            </a:pathLst>
          </a:cu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128443" tIns="84628" rIns="128443" bIns="84628" numCol="1" spcCol="1270" anchor="ctr" anchorCtr="0">
            <a:noAutofit/>
          </a:bodyPr>
          <a:lstStyle/>
          <a:p>
            <a:pPr marL="0" marR="0" lvl="0" indent="0" algn="ctr" defTabSz="1022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Search for boot drive</a:t>
            </a:r>
          </a:p>
        </p:txBody>
      </p:sp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B531B213-D3D6-5A1C-A719-930CA44A5AA2}"/>
              </a:ext>
            </a:extLst>
          </p:cNvPr>
          <p:cNvSpPr/>
          <p:nvPr/>
        </p:nvSpPr>
        <p:spPr>
          <a:xfrm>
            <a:off x="4219239" y="3100607"/>
            <a:ext cx="526351" cy="613767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C660D028-DD5D-EBD0-C973-BEC98ADDB47A}"/>
              </a:ext>
            </a:extLst>
          </p:cNvPr>
          <p:cNvSpPr/>
          <p:nvPr/>
        </p:nvSpPr>
        <p:spPr>
          <a:xfrm>
            <a:off x="4153164" y="3764535"/>
            <a:ext cx="526351" cy="613767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3989F95C-BA47-0D85-5B11-61E8A0447CE5}"/>
              </a:ext>
            </a:extLst>
          </p:cNvPr>
          <p:cNvSpPr/>
          <p:nvPr/>
        </p:nvSpPr>
        <p:spPr>
          <a:xfrm>
            <a:off x="4174669" y="4412383"/>
            <a:ext cx="526351" cy="613767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C5025B4E-FBA1-F23D-A861-1DF9B01E5DB3}"/>
              </a:ext>
            </a:extLst>
          </p:cNvPr>
          <p:cNvSpPr/>
          <p:nvPr/>
        </p:nvSpPr>
        <p:spPr>
          <a:xfrm>
            <a:off x="4174669" y="5110392"/>
            <a:ext cx="526351" cy="613767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2CC6B4A3-50CE-980D-E9F3-702A727DA981}"/>
              </a:ext>
            </a:extLst>
          </p:cNvPr>
          <p:cNvSpPr/>
          <p:nvPr/>
        </p:nvSpPr>
        <p:spPr>
          <a:xfrm>
            <a:off x="4148779" y="5798981"/>
            <a:ext cx="526351" cy="613767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C9864B-1F0E-9AA2-ED43-67CFE6F556F9}"/>
              </a:ext>
            </a:extLst>
          </p:cNvPr>
          <p:cNvSpPr txBox="1"/>
          <p:nvPr/>
        </p:nvSpPr>
        <p:spPr>
          <a:xfrm>
            <a:off x="9017000" y="2273300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Power on-Self Test</a:t>
            </a:r>
          </a:p>
        </p:txBody>
      </p:sp>
    </p:spTree>
    <p:extLst>
      <p:ext uri="{BB962C8B-B14F-4D97-AF65-F5344CB8AC3E}">
        <p14:creationId xmlns:p14="http://schemas.microsoft.com/office/powerpoint/2010/main" val="29988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power button on a black background&#10;&#10;Description automatically generated">
            <a:extLst>
              <a:ext uri="{FF2B5EF4-FFF2-40B4-BE49-F238E27FC236}">
                <a16:creationId xmlns:a16="http://schemas.microsoft.com/office/drawing/2014/main" id="{75F016AE-46C4-1F64-8DF9-5E721E89B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4487" r="14021" b="13735"/>
          <a:stretch/>
        </p:blipFill>
        <p:spPr>
          <a:xfrm flipH="1">
            <a:off x="4919127" y="107680"/>
            <a:ext cx="1676400" cy="1697421"/>
          </a:xfrm>
          <a:prstGeom prst="rect">
            <a:avLst/>
          </a:prstGeom>
        </p:spPr>
      </p:pic>
      <p:pic>
        <p:nvPicPr>
          <p:cNvPr id="8" name="Picture 7" descr="A close-up of a screen&#10;&#10;Description automatically generated">
            <a:extLst>
              <a:ext uri="{FF2B5EF4-FFF2-40B4-BE49-F238E27FC236}">
                <a16:creationId xmlns:a16="http://schemas.microsoft.com/office/drawing/2014/main" id="{CF693044-2D47-FB01-3E2B-509358F8F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0" y="107680"/>
            <a:ext cx="1431096" cy="1854052"/>
          </a:xfrm>
          <a:prstGeom prst="rect">
            <a:avLst/>
          </a:prstGeom>
        </p:spPr>
      </p:pic>
      <p:pic>
        <p:nvPicPr>
          <p:cNvPr id="10" name="Content Placeholder 4" descr="A computer monitor with a black background&#10;&#10;Description automatically generated">
            <a:extLst>
              <a:ext uri="{FF2B5EF4-FFF2-40B4-BE49-F238E27FC236}">
                <a16:creationId xmlns:a16="http://schemas.microsoft.com/office/drawing/2014/main" id="{2F0649B8-646C-B7EF-A407-C5CFB1662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50" y="1146315"/>
            <a:ext cx="4447850" cy="48084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455446-34C4-19FD-57D8-615B034FC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156" y="1252771"/>
            <a:ext cx="4369844" cy="3398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24E26D-1415-67AF-61C6-7A2704796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9374" y="1434409"/>
            <a:ext cx="4057007" cy="31147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8DE1226-F384-75C0-8ED3-197B971332AC}"/>
              </a:ext>
            </a:extLst>
          </p:cNvPr>
          <p:cNvGrpSpPr/>
          <p:nvPr/>
        </p:nvGrpSpPr>
        <p:grpSpPr>
          <a:xfrm>
            <a:off x="270423" y="2369157"/>
            <a:ext cx="1676399" cy="2240280"/>
            <a:chOff x="933802" y="2255521"/>
            <a:chExt cx="1676399" cy="2240280"/>
          </a:xfrm>
        </p:grpSpPr>
        <p:pic>
          <p:nvPicPr>
            <p:cNvPr id="9" name="Picture 8" descr="A computer chip with many windows&#10;&#10;Description automatically generated">
              <a:extLst>
                <a:ext uri="{FF2B5EF4-FFF2-40B4-BE49-F238E27FC236}">
                  <a16:creationId xmlns:a16="http://schemas.microsoft.com/office/drawing/2014/main" id="{8AA5049A-BFE2-7786-5DFD-34D489F7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91" b="22040"/>
            <a:stretch/>
          </p:blipFill>
          <p:spPr>
            <a:xfrm rot="5400000">
              <a:off x="424216" y="3046629"/>
              <a:ext cx="1821895" cy="57234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C77E3C-3DC6-F3BB-3EF3-1F06E13A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6" t="16974" r="4154" b="14531"/>
            <a:stretch/>
          </p:blipFill>
          <p:spPr>
            <a:xfrm rot="5400000">
              <a:off x="1173401" y="2969863"/>
              <a:ext cx="1924101" cy="725877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A576660-0F22-1371-A848-AC495976C3B5}"/>
                </a:ext>
              </a:extLst>
            </p:cNvPr>
            <p:cNvSpPr/>
            <p:nvPr/>
          </p:nvSpPr>
          <p:spPr>
            <a:xfrm>
              <a:off x="933802" y="2255521"/>
              <a:ext cx="1676399" cy="2240280"/>
            </a:xfrm>
            <a:prstGeom prst="round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B5D7388-9A11-EA28-923E-0DAC26730357}"/>
              </a:ext>
            </a:extLst>
          </p:cNvPr>
          <p:cNvSpPr/>
          <p:nvPr/>
        </p:nvSpPr>
        <p:spPr>
          <a:xfrm>
            <a:off x="5658762" y="1805101"/>
            <a:ext cx="437238" cy="284589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FAC4684-45F1-80A7-54E5-54709FFE87C2}"/>
              </a:ext>
            </a:extLst>
          </p:cNvPr>
          <p:cNvSpPr/>
          <p:nvPr/>
        </p:nvSpPr>
        <p:spPr>
          <a:xfrm rot="7992865">
            <a:off x="4519757" y="3379912"/>
            <a:ext cx="437238" cy="170466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computer chip with a white square&#10;&#10;Description automatically generated">
            <a:extLst>
              <a:ext uri="{FF2B5EF4-FFF2-40B4-BE49-F238E27FC236}">
                <a16:creationId xmlns:a16="http://schemas.microsoft.com/office/drawing/2014/main" id="{3409F8A6-ED27-850F-30F2-F95BCF19B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64" y="1825625"/>
            <a:ext cx="4349071" cy="4351338"/>
          </a:xfr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5EDC887A-1338-66D9-E391-63E7BA447C9C}"/>
              </a:ext>
            </a:extLst>
          </p:cNvPr>
          <p:cNvSpPr/>
          <p:nvPr/>
        </p:nvSpPr>
        <p:spPr>
          <a:xfrm rot="8078156">
            <a:off x="2258468" y="1394962"/>
            <a:ext cx="456770" cy="1684831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E7F1A54-BA11-7972-D775-880314022224}"/>
              </a:ext>
            </a:extLst>
          </p:cNvPr>
          <p:cNvSpPr/>
          <p:nvPr/>
        </p:nvSpPr>
        <p:spPr>
          <a:xfrm rot="4707810">
            <a:off x="2479397" y="3069722"/>
            <a:ext cx="431366" cy="146293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B0CC455-9D2C-060E-05D4-3ED4AF10F0BA}"/>
              </a:ext>
            </a:extLst>
          </p:cNvPr>
          <p:cNvSpPr/>
          <p:nvPr/>
        </p:nvSpPr>
        <p:spPr>
          <a:xfrm rot="2866435">
            <a:off x="2101728" y="3210208"/>
            <a:ext cx="435250" cy="2638285"/>
          </a:xfrm>
          <a:prstGeom prst="downArrow">
            <a:avLst>
              <a:gd name="adj1" fmla="val 44865"/>
              <a:gd name="adj2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0BD5A69-B7B7-D438-6173-632773A11183}"/>
              </a:ext>
            </a:extLst>
          </p:cNvPr>
          <p:cNvSpPr/>
          <p:nvPr/>
        </p:nvSpPr>
        <p:spPr>
          <a:xfrm rot="13618198">
            <a:off x="2438677" y="3405524"/>
            <a:ext cx="435250" cy="2638285"/>
          </a:xfrm>
          <a:prstGeom prst="downArrow">
            <a:avLst>
              <a:gd name="adj1" fmla="val 44865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 descr="A computer hard drive with a white label&#10;&#10;Description automatically generated">
            <a:extLst>
              <a:ext uri="{FF2B5EF4-FFF2-40B4-BE49-F238E27FC236}">
                <a16:creationId xmlns:a16="http://schemas.microsoft.com/office/drawing/2014/main" id="{1E21AB75-8ACC-36C8-F91F-1C2D371880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" y="5255084"/>
            <a:ext cx="1842877" cy="1399435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9B712678-84FC-AE90-9E1C-96D585E14E7C}"/>
              </a:ext>
            </a:extLst>
          </p:cNvPr>
          <p:cNvSpPr/>
          <p:nvPr/>
        </p:nvSpPr>
        <p:spPr>
          <a:xfrm rot="19328677">
            <a:off x="4186712" y="3384545"/>
            <a:ext cx="435250" cy="2301062"/>
          </a:xfrm>
          <a:prstGeom prst="downArrow">
            <a:avLst>
              <a:gd name="adj1" fmla="val 44865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0A2F8B-B40F-6760-4F6A-23E440DFB6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65" y="2424090"/>
            <a:ext cx="2028449" cy="14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4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rry blue and white background&#10;&#10;Description automatically generated">
            <a:extLst>
              <a:ext uri="{FF2B5EF4-FFF2-40B4-BE49-F238E27FC236}">
                <a16:creationId xmlns:a16="http://schemas.microsoft.com/office/drawing/2014/main" id="{1FACB3C4-63A9-93C8-28A7-CED63E4A2F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3998" b="1477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991AA5-E676-A5C0-6E42-785B682E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520" y="853673"/>
            <a:ext cx="5629563" cy="50047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900" dirty="0">
                <a:solidFill>
                  <a:schemeClr val="bg1"/>
                </a:solidFill>
              </a:rPr>
              <a:t>UEFI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35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5225-9712-F982-F6B0-BD54DD65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79" y="823437"/>
            <a:ext cx="4589328" cy="1640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What is UEFI Interface</a:t>
            </a:r>
          </a:p>
        </p:txBody>
      </p:sp>
      <p:pic>
        <p:nvPicPr>
          <p:cNvPr id="36" name="Picture 35" descr="A screen shot of a computer&#10;&#10;Description automatically generated">
            <a:extLst>
              <a:ext uri="{FF2B5EF4-FFF2-40B4-BE49-F238E27FC236}">
                <a16:creationId xmlns:a16="http://schemas.microsoft.com/office/drawing/2014/main" id="{ED2C6C88-05FF-8028-83E6-EF40A8884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28" y="997256"/>
            <a:ext cx="6022893" cy="48634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0C676A-4F66-A996-AB19-44FDC4D8FD14}"/>
              </a:ext>
            </a:extLst>
          </p:cNvPr>
          <p:cNvSpPr txBox="1"/>
          <p:nvPr/>
        </p:nvSpPr>
        <p:spPr>
          <a:xfrm>
            <a:off x="645129" y="2712571"/>
            <a:ext cx="4589328" cy="2748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Unified Extensible Firmware Interface (UEFI) is a modern firmware standard that manages the boot process of a computer. It acts as an interface between the operating system and the platform firmware. UEFI is an advancement over the older BIOS system, offering several advantages:</a:t>
            </a:r>
          </a:p>
        </p:txBody>
      </p:sp>
    </p:spTree>
    <p:extLst>
      <p:ext uri="{BB962C8B-B14F-4D97-AF65-F5344CB8AC3E}">
        <p14:creationId xmlns:p14="http://schemas.microsoft.com/office/powerpoint/2010/main" val="2014112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D0E4-1A0C-7DE4-2889-3C135A81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99"/>
            <a:ext cx="10515600" cy="981075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Advantages Compared to BIOS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21CE1E-45B9-6E35-F131-AC362D386C6A}"/>
              </a:ext>
            </a:extLst>
          </p:cNvPr>
          <p:cNvSpPr/>
          <p:nvPr/>
        </p:nvSpPr>
        <p:spPr>
          <a:xfrm>
            <a:off x="838200" y="1315467"/>
            <a:ext cx="10515600" cy="724089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 descr="Boot">
            <a:extLst>
              <a:ext uri="{FF2B5EF4-FFF2-40B4-BE49-F238E27FC236}">
                <a16:creationId xmlns:a16="http://schemas.microsoft.com/office/drawing/2014/main" id="{7CA537EA-E90B-CA57-294B-7005E5F76003}"/>
              </a:ext>
            </a:extLst>
          </p:cNvPr>
          <p:cNvSpPr/>
          <p:nvPr/>
        </p:nvSpPr>
        <p:spPr>
          <a:xfrm>
            <a:off x="1057237" y="1478387"/>
            <a:ext cx="398249" cy="39824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1E1661-C17F-DB78-12DA-E74E9C13CAD9}"/>
              </a:ext>
            </a:extLst>
          </p:cNvPr>
          <p:cNvSpPr/>
          <p:nvPr/>
        </p:nvSpPr>
        <p:spPr>
          <a:xfrm>
            <a:off x="1674523" y="1315467"/>
            <a:ext cx="9679276" cy="724089"/>
          </a:xfrm>
          <a:custGeom>
            <a:avLst/>
            <a:gdLst>
              <a:gd name="connsiteX0" fmla="*/ 0 w 9679276"/>
              <a:gd name="connsiteY0" fmla="*/ 0 h 724089"/>
              <a:gd name="connsiteX1" fmla="*/ 9679276 w 9679276"/>
              <a:gd name="connsiteY1" fmla="*/ 0 h 724089"/>
              <a:gd name="connsiteX2" fmla="*/ 9679276 w 9679276"/>
              <a:gd name="connsiteY2" fmla="*/ 724089 h 724089"/>
              <a:gd name="connsiteX3" fmla="*/ 0 w 9679276"/>
              <a:gd name="connsiteY3" fmla="*/ 724089 h 724089"/>
              <a:gd name="connsiteX4" fmla="*/ 0 w 9679276"/>
              <a:gd name="connsiteY4" fmla="*/ 0 h 72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9276" h="724089">
                <a:moveTo>
                  <a:pt x="0" y="0"/>
                </a:moveTo>
                <a:lnTo>
                  <a:pt x="9679276" y="0"/>
                </a:lnTo>
                <a:lnTo>
                  <a:pt x="9679276" y="724089"/>
                </a:lnTo>
                <a:lnTo>
                  <a:pt x="0" y="7240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633" tIns="76633" rIns="76633" bIns="76633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Faster Boot 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UEFI supports more efficient booting compared to BIOS.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6907A9-BE63-1258-7324-050BE9D9CD68}"/>
              </a:ext>
            </a:extLst>
          </p:cNvPr>
          <p:cNvSpPr/>
          <p:nvPr/>
        </p:nvSpPr>
        <p:spPr>
          <a:xfrm>
            <a:off x="838200" y="2220579"/>
            <a:ext cx="10515600" cy="724089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 descr="Loading">
            <a:extLst>
              <a:ext uri="{FF2B5EF4-FFF2-40B4-BE49-F238E27FC236}">
                <a16:creationId xmlns:a16="http://schemas.microsoft.com/office/drawing/2014/main" id="{E1F1F9B3-2B68-84AF-F20D-C82FD2D763C4}"/>
              </a:ext>
            </a:extLst>
          </p:cNvPr>
          <p:cNvSpPr/>
          <p:nvPr/>
        </p:nvSpPr>
        <p:spPr>
          <a:xfrm>
            <a:off x="1057237" y="2383499"/>
            <a:ext cx="398249" cy="39824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7677C9-0BAD-B98E-5501-651668F3B3C9}"/>
              </a:ext>
            </a:extLst>
          </p:cNvPr>
          <p:cNvSpPr/>
          <p:nvPr/>
        </p:nvSpPr>
        <p:spPr>
          <a:xfrm>
            <a:off x="1674523" y="2220579"/>
            <a:ext cx="9679276" cy="724089"/>
          </a:xfrm>
          <a:custGeom>
            <a:avLst/>
            <a:gdLst>
              <a:gd name="connsiteX0" fmla="*/ 0 w 9679276"/>
              <a:gd name="connsiteY0" fmla="*/ 0 h 724089"/>
              <a:gd name="connsiteX1" fmla="*/ 9679276 w 9679276"/>
              <a:gd name="connsiteY1" fmla="*/ 0 h 724089"/>
              <a:gd name="connsiteX2" fmla="*/ 9679276 w 9679276"/>
              <a:gd name="connsiteY2" fmla="*/ 724089 h 724089"/>
              <a:gd name="connsiteX3" fmla="*/ 0 w 9679276"/>
              <a:gd name="connsiteY3" fmla="*/ 724089 h 724089"/>
              <a:gd name="connsiteX4" fmla="*/ 0 w 9679276"/>
              <a:gd name="connsiteY4" fmla="*/ 0 h 72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9276" h="724089">
                <a:moveTo>
                  <a:pt x="0" y="0"/>
                </a:moveTo>
                <a:lnTo>
                  <a:pt x="9679276" y="0"/>
                </a:lnTo>
                <a:lnTo>
                  <a:pt x="9679276" y="724089"/>
                </a:lnTo>
                <a:lnTo>
                  <a:pt x="0" y="7240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633" tIns="76633" rIns="76633" bIns="76633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Larger Storage Support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UEFI can handle boot drives larger than 2TB.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D0B15B-EB9A-39DB-208A-F547C1146666}"/>
              </a:ext>
            </a:extLst>
          </p:cNvPr>
          <p:cNvSpPr/>
          <p:nvPr/>
        </p:nvSpPr>
        <p:spPr>
          <a:xfrm>
            <a:off x="838200" y="3125692"/>
            <a:ext cx="10515600" cy="724089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 descr="Programmer">
            <a:extLst>
              <a:ext uri="{FF2B5EF4-FFF2-40B4-BE49-F238E27FC236}">
                <a16:creationId xmlns:a16="http://schemas.microsoft.com/office/drawing/2014/main" id="{178C819F-C4CB-10D8-7AA5-27DDED4B7189}"/>
              </a:ext>
            </a:extLst>
          </p:cNvPr>
          <p:cNvSpPr/>
          <p:nvPr/>
        </p:nvSpPr>
        <p:spPr>
          <a:xfrm>
            <a:off x="1057237" y="3288612"/>
            <a:ext cx="398249" cy="39824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43494A6-CD2C-A77A-6805-510279822627}"/>
              </a:ext>
            </a:extLst>
          </p:cNvPr>
          <p:cNvSpPr/>
          <p:nvPr/>
        </p:nvSpPr>
        <p:spPr>
          <a:xfrm>
            <a:off x="1674523" y="3125692"/>
            <a:ext cx="9679276" cy="724089"/>
          </a:xfrm>
          <a:custGeom>
            <a:avLst/>
            <a:gdLst>
              <a:gd name="connsiteX0" fmla="*/ 0 w 9679276"/>
              <a:gd name="connsiteY0" fmla="*/ 0 h 724089"/>
              <a:gd name="connsiteX1" fmla="*/ 9679276 w 9679276"/>
              <a:gd name="connsiteY1" fmla="*/ 0 h 724089"/>
              <a:gd name="connsiteX2" fmla="*/ 9679276 w 9679276"/>
              <a:gd name="connsiteY2" fmla="*/ 724089 h 724089"/>
              <a:gd name="connsiteX3" fmla="*/ 0 w 9679276"/>
              <a:gd name="connsiteY3" fmla="*/ 724089 h 724089"/>
              <a:gd name="connsiteX4" fmla="*/ 0 w 9679276"/>
              <a:gd name="connsiteY4" fmla="*/ 0 h 72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9276" h="724089">
                <a:moveTo>
                  <a:pt x="0" y="0"/>
                </a:moveTo>
                <a:lnTo>
                  <a:pt x="9679276" y="0"/>
                </a:lnTo>
                <a:lnTo>
                  <a:pt x="9679276" y="724089"/>
                </a:lnTo>
                <a:lnTo>
                  <a:pt x="0" y="7240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633" tIns="76633" rIns="76633" bIns="76633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Graphical Interface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Unlike BIOS, UEFI often includes a user-friendly graphical interface.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6647F7-B321-50DD-15BF-5170DFC06163}"/>
              </a:ext>
            </a:extLst>
          </p:cNvPr>
          <p:cNvSpPr/>
          <p:nvPr/>
        </p:nvSpPr>
        <p:spPr>
          <a:xfrm>
            <a:off x="838200" y="4030804"/>
            <a:ext cx="10515600" cy="724089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 descr="Unlock">
            <a:extLst>
              <a:ext uri="{FF2B5EF4-FFF2-40B4-BE49-F238E27FC236}">
                <a16:creationId xmlns:a16="http://schemas.microsoft.com/office/drawing/2014/main" id="{C841D085-123A-6C0B-A036-0B251904D776}"/>
              </a:ext>
            </a:extLst>
          </p:cNvPr>
          <p:cNvSpPr/>
          <p:nvPr/>
        </p:nvSpPr>
        <p:spPr>
          <a:xfrm>
            <a:off x="1057237" y="4193724"/>
            <a:ext cx="398249" cy="398249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E09987-D7CE-7927-1505-1DFAEECDBD13}"/>
              </a:ext>
            </a:extLst>
          </p:cNvPr>
          <p:cNvSpPr/>
          <p:nvPr/>
        </p:nvSpPr>
        <p:spPr>
          <a:xfrm>
            <a:off x="1674523" y="4030804"/>
            <a:ext cx="9679276" cy="724089"/>
          </a:xfrm>
          <a:custGeom>
            <a:avLst/>
            <a:gdLst>
              <a:gd name="connsiteX0" fmla="*/ 0 w 9679276"/>
              <a:gd name="connsiteY0" fmla="*/ 0 h 724089"/>
              <a:gd name="connsiteX1" fmla="*/ 9679276 w 9679276"/>
              <a:gd name="connsiteY1" fmla="*/ 0 h 724089"/>
              <a:gd name="connsiteX2" fmla="*/ 9679276 w 9679276"/>
              <a:gd name="connsiteY2" fmla="*/ 724089 h 724089"/>
              <a:gd name="connsiteX3" fmla="*/ 0 w 9679276"/>
              <a:gd name="connsiteY3" fmla="*/ 724089 h 724089"/>
              <a:gd name="connsiteX4" fmla="*/ 0 w 9679276"/>
              <a:gd name="connsiteY4" fmla="*/ 0 h 72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9276" h="724089">
                <a:moveTo>
                  <a:pt x="0" y="0"/>
                </a:moveTo>
                <a:lnTo>
                  <a:pt x="9679276" y="0"/>
                </a:lnTo>
                <a:lnTo>
                  <a:pt x="9679276" y="724089"/>
                </a:lnTo>
                <a:lnTo>
                  <a:pt x="0" y="7240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633" tIns="76633" rIns="76633" bIns="76633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Secure Boot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It includes a security feature that helps prevent unauthorized or malicious code from loading during startup.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69955C3-84B1-9528-4D15-58A96A08D115}"/>
              </a:ext>
            </a:extLst>
          </p:cNvPr>
          <p:cNvSpPr/>
          <p:nvPr/>
        </p:nvSpPr>
        <p:spPr>
          <a:xfrm>
            <a:off x="838200" y="4935916"/>
            <a:ext cx="10515600" cy="724089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 descr="Computer">
            <a:extLst>
              <a:ext uri="{FF2B5EF4-FFF2-40B4-BE49-F238E27FC236}">
                <a16:creationId xmlns:a16="http://schemas.microsoft.com/office/drawing/2014/main" id="{8F91142B-E830-78D6-F850-523E0A132DCA}"/>
              </a:ext>
            </a:extLst>
          </p:cNvPr>
          <p:cNvSpPr/>
          <p:nvPr/>
        </p:nvSpPr>
        <p:spPr>
          <a:xfrm>
            <a:off x="1057237" y="5098836"/>
            <a:ext cx="398249" cy="39824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960413B-3737-106B-1181-B512FA15FDC4}"/>
              </a:ext>
            </a:extLst>
          </p:cNvPr>
          <p:cNvSpPr/>
          <p:nvPr/>
        </p:nvSpPr>
        <p:spPr>
          <a:xfrm>
            <a:off x="1674523" y="4935916"/>
            <a:ext cx="9679276" cy="724089"/>
          </a:xfrm>
          <a:custGeom>
            <a:avLst/>
            <a:gdLst>
              <a:gd name="connsiteX0" fmla="*/ 0 w 9679276"/>
              <a:gd name="connsiteY0" fmla="*/ 0 h 724089"/>
              <a:gd name="connsiteX1" fmla="*/ 9679276 w 9679276"/>
              <a:gd name="connsiteY1" fmla="*/ 0 h 724089"/>
              <a:gd name="connsiteX2" fmla="*/ 9679276 w 9679276"/>
              <a:gd name="connsiteY2" fmla="*/ 724089 h 724089"/>
              <a:gd name="connsiteX3" fmla="*/ 0 w 9679276"/>
              <a:gd name="connsiteY3" fmla="*/ 724089 h 724089"/>
              <a:gd name="connsiteX4" fmla="*/ 0 w 9679276"/>
              <a:gd name="connsiteY4" fmla="*/ 0 h 72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9276" h="724089">
                <a:moveTo>
                  <a:pt x="0" y="0"/>
                </a:moveTo>
                <a:lnTo>
                  <a:pt x="9679276" y="0"/>
                </a:lnTo>
                <a:lnTo>
                  <a:pt x="9679276" y="724089"/>
                </a:lnTo>
                <a:lnTo>
                  <a:pt x="0" y="7240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633" tIns="76633" rIns="76633" bIns="76633" numCol="1" spcCol="1270" anchor="ctr" anchorCtr="0">
            <a:noAutofit/>
          </a:bodyPr>
          <a:lstStyle/>
          <a:p>
            <a:pPr marL="0" marR="0" lvl="0" indent="0" algn="l" defTabSz="8001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Advanced Features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UEFI supports features like network booting and more flexible management of hardware resources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D3AD88-DC21-0DE7-C298-094D971C7A7D}"/>
              </a:ext>
            </a:extLst>
          </p:cNvPr>
          <p:cNvSpPr/>
          <p:nvPr/>
        </p:nvSpPr>
        <p:spPr>
          <a:xfrm>
            <a:off x="838199" y="5803901"/>
            <a:ext cx="10515600" cy="8636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summary, is a more modern, flexible, and secure system UEFI compared to traditional BIOS.</a:t>
            </a:r>
          </a:p>
        </p:txBody>
      </p:sp>
    </p:spTree>
    <p:extLst>
      <p:ext uri="{BB962C8B-B14F-4D97-AF65-F5344CB8AC3E}">
        <p14:creationId xmlns:p14="http://schemas.microsoft.com/office/powerpoint/2010/main" val="11299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 animBg="1"/>
      <p:bldP spid="15" grpId="0" animBg="1"/>
      <p:bldP spid="16" grpId="0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EF94BD-3208-4141-B6BE-9D7E69291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626" y="1585370"/>
            <a:ext cx="5319908" cy="3989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4C9FCF-DF35-4E9C-B986-93111A6B4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1998" y="1767709"/>
            <a:ext cx="5336188" cy="300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8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A0D50-2687-5476-D200-159C78E3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MBR </a:t>
            </a:r>
            <a:r>
              <a:rPr lang="en-US" sz="5400" b="1" i="1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sz="5400" b="1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B6B1-8386-91BE-2013-24D177F7B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15" y="2639853"/>
            <a:ext cx="4297351" cy="5608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buNone/>
            </a:pPr>
            <a:r>
              <a:rPr lang="en-US" b="1" dirty="0"/>
              <a:t>MBR (</a:t>
            </a:r>
            <a:r>
              <a: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 Boot Record</a:t>
            </a:r>
            <a:r>
              <a:rPr lang="en-US" b="1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E94E1B-7CD6-172E-A42C-0B9FAB1B8645}"/>
              </a:ext>
            </a:extLst>
          </p:cNvPr>
          <p:cNvSpPr txBox="1">
            <a:spLocks/>
          </p:cNvSpPr>
          <p:nvPr/>
        </p:nvSpPr>
        <p:spPr>
          <a:xfrm>
            <a:off x="6481231" y="2645203"/>
            <a:ext cx="4292594" cy="555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GUID</a:t>
            </a: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Partition</a:t>
            </a: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Table</a:t>
            </a: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A1C50-C96F-28DB-808E-108E69F1ED6E}"/>
              </a:ext>
            </a:extLst>
          </p:cNvPr>
          <p:cNvSpPr txBox="1"/>
          <p:nvPr/>
        </p:nvSpPr>
        <p:spPr>
          <a:xfrm>
            <a:off x="6888155" y="3200653"/>
            <a:ext cx="3831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 to 18 Exabytes (EB)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6A5A4-F2D8-751D-8DEE-1EAAF4D1D88D}"/>
              </a:ext>
            </a:extLst>
          </p:cNvPr>
          <p:cNvSpPr txBox="1"/>
          <p:nvPr/>
        </p:nvSpPr>
        <p:spPr>
          <a:xfrm>
            <a:off x="1583528" y="3184603"/>
            <a:ext cx="3831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Terabytes (TB)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2331C-AC07-3952-B63E-8F213D06B6AB}"/>
              </a:ext>
            </a:extLst>
          </p:cNvPr>
          <p:cNvSpPr txBox="1"/>
          <p:nvPr/>
        </p:nvSpPr>
        <p:spPr>
          <a:xfrm>
            <a:off x="6888155" y="3913867"/>
            <a:ext cx="489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 to 128 or more partitions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5D10B-77C2-F359-CB53-EBD82A89B95D}"/>
              </a:ext>
            </a:extLst>
          </p:cNvPr>
          <p:cNvSpPr txBox="1"/>
          <p:nvPr/>
        </p:nvSpPr>
        <p:spPr>
          <a:xfrm>
            <a:off x="1583528" y="3913306"/>
            <a:ext cx="4457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 to 4 primary partitions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ABBAB1-A1F1-F672-C69E-C4D0DD8D08BF}"/>
              </a:ext>
            </a:extLst>
          </p:cNvPr>
          <p:cNvSpPr/>
          <p:nvPr/>
        </p:nvSpPr>
        <p:spPr>
          <a:xfrm>
            <a:off x="1261015" y="3720003"/>
            <a:ext cx="4449754" cy="45719"/>
          </a:xfrm>
          <a:prstGeom prst="rect">
            <a:avLst/>
          </a:prstGeom>
          <a:solidFill>
            <a:schemeClr val="tx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63AA4F-432B-9D04-076C-22D6C776B8BB}"/>
              </a:ext>
            </a:extLst>
          </p:cNvPr>
          <p:cNvSpPr/>
          <p:nvPr/>
        </p:nvSpPr>
        <p:spPr>
          <a:xfrm>
            <a:off x="6633635" y="3696566"/>
            <a:ext cx="4449754" cy="45719"/>
          </a:xfrm>
          <a:prstGeom prst="rect">
            <a:avLst/>
          </a:prstGeom>
          <a:solidFill>
            <a:schemeClr val="tx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3F44B3-7C51-E2D3-51F7-0E85233EA119}"/>
              </a:ext>
            </a:extLst>
          </p:cNvPr>
          <p:cNvSpPr/>
          <p:nvPr/>
        </p:nvSpPr>
        <p:spPr>
          <a:xfrm>
            <a:off x="1261015" y="4878954"/>
            <a:ext cx="4449754" cy="45719"/>
          </a:xfrm>
          <a:prstGeom prst="rect">
            <a:avLst/>
          </a:prstGeom>
          <a:solidFill>
            <a:schemeClr val="tx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110CA-8164-5CFC-E5EB-70F2941FF9FA}"/>
              </a:ext>
            </a:extLst>
          </p:cNvPr>
          <p:cNvSpPr/>
          <p:nvPr/>
        </p:nvSpPr>
        <p:spPr>
          <a:xfrm>
            <a:off x="6633635" y="4876027"/>
            <a:ext cx="4449754" cy="45719"/>
          </a:xfrm>
          <a:prstGeom prst="rect">
            <a:avLst/>
          </a:prstGeom>
          <a:solidFill>
            <a:schemeClr val="tx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338A8-BDD7-0485-3FC5-13591926C3BB}"/>
              </a:ext>
            </a:extLst>
          </p:cNvPr>
          <p:cNvSpPr txBox="1"/>
          <p:nvPr/>
        </p:nvSpPr>
        <p:spPr>
          <a:xfrm>
            <a:off x="1583528" y="4436526"/>
            <a:ext cx="4127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 primary and 1 extended partition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448F48-4F71-4B0F-2C20-978824EF567E}"/>
              </a:ext>
            </a:extLst>
          </p:cNvPr>
          <p:cNvSpPr txBox="1"/>
          <p:nvPr/>
        </p:nvSpPr>
        <p:spPr>
          <a:xfrm>
            <a:off x="6956148" y="4408614"/>
            <a:ext cx="4449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without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needing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extended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partitions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75F722-837C-3820-B322-BF3FDBAAB922}"/>
              </a:ext>
            </a:extLst>
          </p:cNvPr>
          <p:cNvSpPr/>
          <p:nvPr/>
        </p:nvSpPr>
        <p:spPr>
          <a:xfrm>
            <a:off x="1261014" y="5732809"/>
            <a:ext cx="4449754" cy="45719"/>
          </a:xfrm>
          <a:prstGeom prst="rect">
            <a:avLst/>
          </a:prstGeom>
          <a:solidFill>
            <a:schemeClr val="tx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B5F7B9-ED17-5022-CC0B-DB92F85E8060}"/>
              </a:ext>
            </a:extLst>
          </p:cNvPr>
          <p:cNvSpPr txBox="1"/>
          <p:nvPr/>
        </p:nvSpPr>
        <p:spPr>
          <a:xfrm>
            <a:off x="1261014" y="5880393"/>
            <a:ext cx="469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specifically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SSD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80F94C-0E84-2BC6-F69F-495A3AA58917}"/>
              </a:ext>
            </a:extLst>
          </p:cNvPr>
          <p:cNvSpPr/>
          <p:nvPr/>
        </p:nvSpPr>
        <p:spPr>
          <a:xfrm>
            <a:off x="6582313" y="5732809"/>
            <a:ext cx="4449754" cy="45719"/>
          </a:xfrm>
          <a:prstGeom prst="rect">
            <a:avLst/>
          </a:prstGeom>
          <a:solidFill>
            <a:schemeClr val="tx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F78E17-209A-4157-39D9-D3CB49071ACD}"/>
              </a:ext>
            </a:extLst>
          </p:cNvPr>
          <p:cNvSpPr txBox="1"/>
          <p:nvPr/>
        </p:nvSpPr>
        <p:spPr>
          <a:xfrm>
            <a:off x="6721068" y="5942466"/>
            <a:ext cx="5064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Better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performance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SSD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C1653A-C3B7-7BAF-1BFD-50AA91D15AE1}"/>
              </a:ext>
            </a:extLst>
          </p:cNvPr>
          <p:cNvSpPr txBox="1"/>
          <p:nvPr/>
        </p:nvSpPr>
        <p:spPr>
          <a:xfrm>
            <a:off x="6807722" y="5026252"/>
            <a:ext cx="3911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7CF038-E4CB-4772-A72C-9618A59B6D35}"/>
              </a:ext>
            </a:extLst>
          </p:cNvPr>
          <p:cNvSpPr txBox="1"/>
          <p:nvPr/>
        </p:nvSpPr>
        <p:spPr>
          <a:xfrm>
            <a:off x="1472680" y="5057015"/>
            <a:ext cx="4127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Secure</a:t>
            </a:r>
          </a:p>
        </p:txBody>
      </p:sp>
    </p:spTree>
    <p:extLst>
      <p:ext uri="{BB962C8B-B14F-4D97-AF65-F5344CB8AC3E}">
        <p14:creationId xmlns:p14="http://schemas.microsoft.com/office/powerpoint/2010/main" val="31969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  <p:bldP spid="10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9" grpId="0"/>
      <p:bldP spid="20" grpId="0"/>
      <p:bldP spid="25" grpId="0" animBg="1"/>
      <p:bldP spid="27" grpId="0"/>
      <p:bldP spid="28" grpId="0" animBg="1"/>
      <p:bldP spid="30" grpId="0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EF845-CC27-9782-578D-3740E02F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8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4555-3B63-D7C6-FEA5-61D00D24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Motherboard part 5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9547EFF2-D758-4ACB-599C-D3DCBE3E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Teacher">
            <a:extLst>
              <a:ext uri="{FF2B5EF4-FFF2-40B4-BE49-F238E27FC236}">
                <a16:creationId xmlns:a16="http://schemas.microsoft.com/office/drawing/2014/main" id="{CAAAC7C6-AD38-4372-81A4-0896DBDF3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3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3CC9-266A-C967-1F74-E8A92265A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84" y="2139696"/>
            <a:ext cx="4215374" cy="3644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ea typeface="Adobe Fan Heiti Std B" panose="020B0700000000000000" pitchFamily="34" charset="-128"/>
              </a:rPr>
              <a:t>UEFI</a:t>
            </a:r>
            <a:r>
              <a:rPr lang="en-US" sz="2400" dirty="0">
                <a:ea typeface="Adobe Fan Heiti Std B" panose="020B0700000000000000" pitchFamily="34" charset="-128"/>
              </a:rPr>
              <a:t> allows for backward compatibility. It can boot from a MBR hard drive and provides a BIOS boot through its Compatibility Support Module (CSM) feature. </a:t>
            </a:r>
            <a:endParaRPr lang="ar-EG" sz="2400" dirty="0">
              <a:ea typeface="Adobe Fan Heiti Std B" panose="020B0700000000000000" pitchFamily="34" charset="-128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ea typeface="Adobe Fan Heiti Std B" panose="020B0700000000000000" pitchFamily="34" charset="-128"/>
              </a:rPr>
              <a:t>CSM</a:t>
            </a:r>
            <a:r>
              <a:rPr lang="en-US" sz="2400" dirty="0">
                <a:ea typeface="Adobe Fan Heiti Std B" panose="020B0700000000000000" pitchFamily="34" charset="-128"/>
              </a:rPr>
              <a:t> is backward compatible with devices and drivers that use BIOS</a:t>
            </a:r>
            <a:endParaRPr lang="en-US" sz="24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250220B-90FC-445D-92B8-8D2D4CB23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9139" b="-1"/>
          <a:stretch/>
        </p:blipFill>
        <p:spPr>
          <a:xfrm>
            <a:off x="4798747" y="422951"/>
            <a:ext cx="7283464" cy="60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121D-33C9-6AF3-0ED2-79552F93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" y="313171"/>
            <a:ext cx="4305118" cy="14394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Maintaining a Motherboard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7E056A35-B428-489A-52F4-AD5550896B4F}"/>
              </a:ext>
            </a:extLst>
          </p:cNvPr>
          <p:cNvSpPr/>
          <p:nvPr/>
        </p:nvSpPr>
        <p:spPr>
          <a:xfrm>
            <a:off x="4656488" y="2057400"/>
            <a:ext cx="6900512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1EC916-9E07-81D2-2258-841D8D67F0C5}"/>
              </a:ext>
            </a:extLst>
          </p:cNvPr>
          <p:cNvSpPr/>
          <p:nvPr/>
        </p:nvSpPr>
        <p:spPr>
          <a:xfrm>
            <a:off x="4656488" y="2057400"/>
            <a:ext cx="1380102" cy="3570923"/>
          </a:xfrm>
          <a:custGeom>
            <a:avLst/>
            <a:gdLst>
              <a:gd name="connsiteX0" fmla="*/ 0 w 1380102"/>
              <a:gd name="connsiteY0" fmla="*/ 0 h 3570923"/>
              <a:gd name="connsiteX1" fmla="*/ 1380102 w 1380102"/>
              <a:gd name="connsiteY1" fmla="*/ 0 h 3570923"/>
              <a:gd name="connsiteX2" fmla="*/ 1380102 w 1380102"/>
              <a:gd name="connsiteY2" fmla="*/ 3570923 h 3570923"/>
              <a:gd name="connsiteX3" fmla="*/ 0 w 1380102"/>
              <a:gd name="connsiteY3" fmla="*/ 3570923 h 3570923"/>
              <a:gd name="connsiteX4" fmla="*/ 0 w 1380102"/>
              <a:gd name="connsiteY4" fmla="*/ 0 h 357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102" h="3570923">
                <a:moveTo>
                  <a:pt x="0" y="0"/>
                </a:moveTo>
                <a:lnTo>
                  <a:pt x="1380102" y="0"/>
                </a:lnTo>
                <a:lnTo>
                  <a:pt x="1380102" y="3570923"/>
                </a:lnTo>
                <a:lnTo>
                  <a:pt x="0" y="357092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marL="0" marR="0" lvl="0" indent="0" algn="l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8C73A91-75E1-5CBC-B2B6-C51ADE45FAAB}"/>
              </a:ext>
            </a:extLst>
          </p:cNvPr>
          <p:cNvSpPr/>
          <p:nvPr/>
        </p:nvSpPr>
        <p:spPr>
          <a:xfrm>
            <a:off x="6140098" y="2113195"/>
            <a:ext cx="5416901" cy="1115913"/>
          </a:xfrm>
          <a:custGeom>
            <a:avLst/>
            <a:gdLst>
              <a:gd name="connsiteX0" fmla="*/ 0 w 5416901"/>
              <a:gd name="connsiteY0" fmla="*/ 0 h 1115913"/>
              <a:gd name="connsiteX1" fmla="*/ 5416901 w 5416901"/>
              <a:gd name="connsiteY1" fmla="*/ 0 h 1115913"/>
              <a:gd name="connsiteX2" fmla="*/ 5416901 w 5416901"/>
              <a:gd name="connsiteY2" fmla="*/ 1115913 h 1115913"/>
              <a:gd name="connsiteX3" fmla="*/ 0 w 5416901"/>
              <a:gd name="connsiteY3" fmla="*/ 1115913 h 1115913"/>
              <a:gd name="connsiteX4" fmla="*/ 0 w 5416901"/>
              <a:gd name="connsiteY4" fmla="*/ 0 h 11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901" h="1115913">
                <a:moveTo>
                  <a:pt x="0" y="0"/>
                </a:moveTo>
                <a:lnTo>
                  <a:pt x="5416901" y="0"/>
                </a:lnTo>
                <a:lnTo>
                  <a:pt x="5416901" y="1115913"/>
                </a:lnTo>
                <a:lnTo>
                  <a:pt x="0" y="11159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110" tIns="118110" rIns="118110" bIns="118110" numCol="1" spcCol="1270" anchor="t" anchorCtr="0">
            <a:noAutofit/>
          </a:bodyPr>
          <a:lstStyle/>
          <a:p>
            <a:pPr marL="0" marR="0" lvl="0" indent="0" algn="l" defTabSz="1377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Update the motherboard drivers</a:t>
            </a: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2531D11A-582D-9DAE-9B35-1804E5B9E588}"/>
              </a:ext>
            </a:extLst>
          </p:cNvPr>
          <p:cNvSpPr/>
          <p:nvPr/>
        </p:nvSpPr>
        <p:spPr>
          <a:xfrm>
            <a:off x="6036590" y="3229109"/>
            <a:ext cx="5520409" cy="0"/>
          </a:xfrm>
          <a:prstGeom prst="line">
            <a:avLst/>
          </a:prstGeom>
        </p:spPr>
        <p:style>
          <a:lnRef idx="2">
            <a:schemeClr val="accent2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9DA1CA-23AD-A627-7C52-A656115BA551}"/>
              </a:ext>
            </a:extLst>
          </p:cNvPr>
          <p:cNvSpPr/>
          <p:nvPr/>
        </p:nvSpPr>
        <p:spPr>
          <a:xfrm>
            <a:off x="6140098" y="3284904"/>
            <a:ext cx="5416901" cy="1115913"/>
          </a:xfrm>
          <a:custGeom>
            <a:avLst/>
            <a:gdLst>
              <a:gd name="connsiteX0" fmla="*/ 0 w 5416901"/>
              <a:gd name="connsiteY0" fmla="*/ 0 h 1115913"/>
              <a:gd name="connsiteX1" fmla="*/ 5416901 w 5416901"/>
              <a:gd name="connsiteY1" fmla="*/ 0 h 1115913"/>
              <a:gd name="connsiteX2" fmla="*/ 5416901 w 5416901"/>
              <a:gd name="connsiteY2" fmla="*/ 1115913 h 1115913"/>
              <a:gd name="connsiteX3" fmla="*/ 0 w 5416901"/>
              <a:gd name="connsiteY3" fmla="*/ 1115913 h 1115913"/>
              <a:gd name="connsiteX4" fmla="*/ 0 w 5416901"/>
              <a:gd name="connsiteY4" fmla="*/ 0 h 11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901" h="1115913">
                <a:moveTo>
                  <a:pt x="0" y="0"/>
                </a:moveTo>
                <a:lnTo>
                  <a:pt x="5416901" y="0"/>
                </a:lnTo>
                <a:lnTo>
                  <a:pt x="5416901" y="1115913"/>
                </a:lnTo>
                <a:lnTo>
                  <a:pt x="0" y="11159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110" tIns="118110" rIns="118110" bIns="118110" numCol="1" spcCol="1270" anchor="t" anchorCtr="0">
            <a:noAutofit/>
          </a:bodyPr>
          <a:lstStyle/>
          <a:p>
            <a:pPr marL="0" marR="0" lvl="0" indent="0" algn="l" defTabSz="1377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Flash BIOS or UEFI </a:t>
            </a:r>
          </a:p>
        </p:txBody>
      </p:sp>
      <p:sp>
        <p:nvSpPr>
          <p:cNvPr id="30" name="Straight Connector 29">
            <a:extLst>
              <a:ext uri="{FF2B5EF4-FFF2-40B4-BE49-F238E27FC236}">
                <a16:creationId xmlns:a16="http://schemas.microsoft.com/office/drawing/2014/main" id="{AF87AD86-C22F-E96B-BAC1-FBEE1EBB3BD0}"/>
              </a:ext>
            </a:extLst>
          </p:cNvPr>
          <p:cNvSpPr/>
          <p:nvPr/>
        </p:nvSpPr>
        <p:spPr>
          <a:xfrm>
            <a:off x="6036590" y="4400818"/>
            <a:ext cx="5520409" cy="0"/>
          </a:xfrm>
          <a:prstGeom prst="line">
            <a:avLst/>
          </a:prstGeom>
        </p:spPr>
        <p:style>
          <a:lnRef idx="2">
            <a:schemeClr val="accent2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DF08B6-25B2-8769-AEAA-05AEC795F9F6}"/>
              </a:ext>
            </a:extLst>
          </p:cNvPr>
          <p:cNvSpPr/>
          <p:nvPr/>
        </p:nvSpPr>
        <p:spPr>
          <a:xfrm>
            <a:off x="6140098" y="4456613"/>
            <a:ext cx="5416901" cy="1115913"/>
          </a:xfrm>
          <a:custGeom>
            <a:avLst/>
            <a:gdLst>
              <a:gd name="connsiteX0" fmla="*/ 0 w 5416901"/>
              <a:gd name="connsiteY0" fmla="*/ 0 h 1115913"/>
              <a:gd name="connsiteX1" fmla="*/ 5416901 w 5416901"/>
              <a:gd name="connsiteY1" fmla="*/ 0 h 1115913"/>
              <a:gd name="connsiteX2" fmla="*/ 5416901 w 5416901"/>
              <a:gd name="connsiteY2" fmla="*/ 1115913 h 1115913"/>
              <a:gd name="connsiteX3" fmla="*/ 0 w 5416901"/>
              <a:gd name="connsiteY3" fmla="*/ 1115913 h 1115913"/>
              <a:gd name="connsiteX4" fmla="*/ 0 w 5416901"/>
              <a:gd name="connsiteY4" fmla="*/ 0 h 11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6901" h="1115913">
                <a:moveTo>
                  <a:pt x="0" y="0"/>
                </a:moveTo>
                <a:lnTo>
                  <a:pt x="5416901" y="0"/>
                </a:lnTo>
                <a:lnTo>
                  <a:pt x="5416901" y="1115913"/>
                </a:lnTo>
                <a:lnTo>
                  <a:pt x="0" y="11159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8110" tIns="118110" rIns="118110" bIns="118110" numCol="1" spcCol="1270" anchor="t" anchorCtr="0">
            <a:noAutofit/>
          </a:bodyPr>
          <a:lstStyle/>
          <a:p>
            <a:pPr marL="0" marR="0" lvl="0" indent="0" algn="l" defTabSz="1377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Replace the CMOS battery</a:t>
            </a: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57A95774-6F2A-FC1C-599E-BB7D1FD56AB4}"/>
              </a:ext>
            </a:extLst>
          </p:cNvPr>
          <p:cNvSpPr/>
          <p:nvPr/>
        </p:nvSpPr>
        <p:spPr>
          <a:xfrm>
            <a:off x="6036590" y="5572527"/>
            <a:ext cx="5520409" cy="0"/>
          </a:xfrm>
          <a:prstGeom prst="line">
            <a:avLst/>
          </a:prstGeom>
        </p:spPr>
        <p:style>
          <a:lnRef idx="2">
            <a:schemeClr val="accent2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AD006-FD64-B70A-6F46-6A0F12A214AF}"/>
              </a:ext>
            </a:extLst>
          </p:cNvPr>
          <p:cNvSpPr txBox="1"/>
          <p:nvPr/>
        </p:nvSpPr>
        <p:spPr>
          <a:xfrm>
            <a:off x="4480560" y="640823"/>
            <a:ext cx="70764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 maintain a motherboard, you need to know how to</a:t>
            </a:r>
          </a:p>
        </p:txBody>
      </p:sp>
      <p:pic>
        <p:nvPicPr>
          <p:cNvPr id="34" name="Picture 33" descr="A black and grey capacitor&#10;&#10;Description automatically generated">
            <a:extLst>
              <a:ext uri="{FF2B5EF4-FFF2-40B4-BE49-F238E27FC236}">
                <a16:creationId xmlns:a16="http://schemas.microsoft.com/office/drawing/2014/main" id="{242333D5-1A49-1514-477E-92E0369A0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5" y="2057400"/>
            <a:ext cx="2226712" cy="4453423"/>
          </a:xfrm>
          <a:prstGeom prst="rect">
            <a:avLst/>
          </a:prstGeom>
        </p:spPr>
      </p:pic>
      <p:pic>
        <p:nvPicPr>
          <p:cNvPr id="36" name="Picture 35" descr="A close up of a resistor&#10;&#10;Description automatically generated">
            <a:extLst>
              <a:ext uri="{FF2B5EF4-FFF2-40B4-BE49-F238E27FC236}">
                <a16:creationId xmlns:a16="http://schemas.microsoft.com/office/drawing/2014/main" id="{70EC1B37-6B57-0F6D-D238-ED2E0CE0F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92" b="41940"/>
          <a:stretch/>
        </p:blipFill>
        <p:spPr>
          <a:xfrm rot="5400000">
            <a:off x="877888" y="3908989"/>
            <a:ext cx="4453424" cy="8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5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1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0C41-51E6-DC0D-F17B-747C8E9F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625725"/>
            <a:ext cx="5422900" cy="1325563"/>
          </a:xfrm>
        </p:spPr>
        <p:txBody>
          <a:bodyPr>
            <a:normAutofit/>
          </a:bodyPr>
          <a:lstStyle/>
          <a:p>
            <a:r>
              <a:rPr lang="en-US" sz="4400" b="1" kern="12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Update the motherboard drivers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819E6-3274-6342-39A0-8CB7AA6D1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16036"/>
            <a:ext cx="6832600" cy="6827757"/>
          </a:xfrm>
        </p:spPr>
      </p:pic>
    </p:spTree>
    <p:extLst>
      <p:ext uri="{BB962C8B-B14F-4D97-AF65-F5344CB8AC3E}">
        <p14:creationId xmlns:p14="http://schemas.microsoft.com/office/powerpoint/2010/main" val="2300911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C772-64A7-587B-D670-DE23142D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608576" cy="1087819"/>
          </a:xfrm>
        </p:spPr>
        <p:txBody>
          <a:bodyPr anchor="b">
            <a:normAutofit/>
          </a:bodyPr>
          <a:lstStyle/>
          <a:p>
            <a:r>
              <a:rPr lang="en-US" kern="1200" dirty="0"/>
              <a:t>Flash BIOS or UEFI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D86F-60BB-39FB-DE70-C18FA711F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76" y="2455057"/>
            <a:ext cx="5131816" cy="7069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Express BIOS update.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C4461-EA2A-CBE2-9B88-A4D049035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934062"/>
            <a:ext cx="6440424" cy="493452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D59BC6-1838-8CD0-1EF5-697287F861D6}"/>
              </a:ext>
            </a:extLst>
          </p:cNvPr>
          <p:cNvSpPr txBox="1">
            <a:spLocks/>
          </p:cNvSpPr>
          <p:nvPr/>
        </p:nvSpPr>
        <p:spPr>
          <a:xfrm>
            <a:off x="6451602" y="1825625"/>
            <a:ext cx="490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584BBB-E148-2BD1-86EF-51E7097E7DAC}"/>
              </a:ext>
            </a:extLst>
          </p:cNvPr>
          <p:cNvSpPr txBox="1">
            <a:spLocks/>
          </p:cNvSpPr>
          <p:nvPr/>
        </p:nvSpPr>
        <p:spPr>
          <a:xfrm>
            <a:off x="252476" y="3591292"/>
            <a:ext cx="5131816" cy="110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Update from a USB flash drive using BIOS setup.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C60C75-0682-C535-B8E4-E3C2AAF496CB}"/>
              </a:ext>
            </a:extLst>
          </p:cNvPr>
          <p:cNvSpPr txBox="1">
            <a:spLocks/>
          </p:cNvSpPr>
          <p:nvPr/>
        </p:nvSpPr>
        <p:spPr>
          <a:xfrm>
            <a:off x="252476" y="4875420"/>
            <a:ext cx="5131816" cy="901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Update using a bootable CD.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close-up of a usb drive&#10;&#10;Description automatically generated">
            <a:extLst>
              <a:ext uri="{FF2B5EF4-FFF2-40B4-BE49-F238E27FC236}">
                <a16:creationId xmlns:a16="http://schemas.microsoft.com/office/drawing/2014/main" id="{B6D7C7F3-CF6C-E8E6-CB6D-A1E137922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889345"/>
            <a:ext cx="6727444" cy="52478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B3499C-564E-9E31-3036-5FF195136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4126" r="6089" b="6592"/>
          <a:stretch/>
        </p:blipFill>
        <p:spPr>
          <a:xfrm>
            <a:off x="5576316" y="339860"/>
            <a:ext cx="6165596" cy="61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C54295-81B2-91E2-692A-86EFC6F5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85" y="0"/>
            <a:ext cx="7985262" cy="68575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A0471C-7C9B-5691-9978-E7E68D10AE11}"/>
              </a:ext>
            </a:extLst>
          </p:cNvPr>
          <p:cNvSpPr/>
          <p:nvPr/>
        </p:nvSpPr>
        <p:spPr>
          <a:xfrm>
            <a:off x="5760720" y="6492240"/>
            <a:ext cx="2346960" cy="365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A280AC-EB82-8B1F-FF36-643EB1729C27}"/>
              </a:ext>
            </a:extLst>
          </p:cNvPr>
          <p:cNvSpPr/>
          <p:nvPr/>
        </p:nvSpPr>
        <p:spPr>
          <a:xfrm>
            <a:off x="2361823" y="0"/>
            <a:ext cx="2835017" cy="4572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0112AD-E200-02AF-F4F2-452C7479B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885" y="0"/>
            <a:ext cx="8929752" cy="68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FB71C-0871-471D-D412-73B55E431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Using Jumpers To Clear Bios Settings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B3698F-0213-9D32-E9A9-CC651ADD300C}"/>
              </a:ext>
            </a:extLst>
          </p:cNvPr>
          <p:cNvSpPr/>
          <p:nvPr/>
        </p:nvSpPr>
        <p:spPr>
          <a:xfrm>
            <a:off x="838200" y="2332153"/>
            <a:ext cx="10515600" cy="8316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07DB37-AD3D-A0BE-5694-558693C93D4C}"/>
              </a:ext>
            </a:extLst>
          </p:cNvPr>
          <p:cNvSpPr/>
          <p:nvPr/>
        </p:nvSpPr>
        <p:spPr>
          <a:xfrm>
            <a:off x="838200" y="3829034"/>
            <a:ext cx="10515600" cy="8316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43A722-12E3-9A2A-599A-A296766F6EBA}"/>
              </a:ext>
            </a:extLst>
          </p:cNvPr>
          <p:cNvSpPr/>
          <p:nvPr/>
        </p:nvSpPr>
        <p:spPr>
          <a:xfrm>
            <a:off x="1363980" y="3341954"/>
            <a:ext cx="7360920" cy="974160"/>
          </a:xfrm>
          <a:custGeom>
            <a:avLst/>
            <a:gdLst>
              <a:gd name="connsiteX0" fmla="*/ 0 w 7360920"/>
              <a:gd name="connsiteY0" fmla="*/ 162363 h 974160"/>
              <a:gd name="connsiteX1" fmla="*/ 162363 w 7360920"/>
              <a:gd name="connsiteY1" fmla="*/ 0 h 974160"/>
              <a:gd name="connsiteX2" fmla="*/ 7198557 w 7360920"/>
              <a:gd name="connsiteY2" fmla="*/ 0 h 974160"/>
              <a:gd name="connsiteX3" fmla="*/ 7360920 w 7360920"/>
              <a:gd name="connsiteY3" fmla="*/ 162363 h 974160"/>
              <a:gd name="connsiteX4" fmla="*/ 7360920 w 7360920"/>
              <a:gd name="connsiteY4" fmla="*/ 811797 h 974160"/>
              <a:gd name="connsiteX5" fmla="*/ 7198557 w 7360920"/>
              <a:gd name="connsiteY5" fmla="*/ 974160 h 974160"/>
              <a:gd name="connsiteX6" fmla="*/ 162363 w 7360920"/>
              <a:gd name="connsiteY6" fmla="*/ 974160 h 974160"/>
              <a:gd name="connsiteX7" fmla="*/ 0 w 7360920"/>
              <a:gd name="connsiteY7" fmla="*/ 811797 h 974160"/>
              <a:gd name="connsiteX8" fmla="*/ 0 w 7360920"/>
              <a:gd name="connsiteY8" fmla="*/ 162363 h 97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0920" h="974160">
                <a:moveTo>
                  <a:pt x="0" y="162363"/>
                </a:moveTo>
                <a:cubicBezTo>
                  <a:pt x="0" y="72692"/>
                  <a:pt x="72692" y="0"/>
                  <a:pt x="162363" y="0"/>
                </a:cubicBezTo>
                <a:lnTo>
                  <a:pt x="7198557" y="0"/>
                </a:lnTo>
                <a:cubicBezTo>
                  <a:pt x="7288228" y="0"/>
                  <a:pt x="7360920" y="72692"/>
                  <a:pt x="7360920" y="162363"/>
                </a:cubicBezTo>
                <a:lnTo>
                  <a:pt x="7360920" y="811797"/>
                </a:lnTo>
                <a:cubicBezTo>
                  <a:pt x="7360920" y="901468"/>
                  <a:pt x="7288228" y="974160"/>
                  <a:pt x="7198557" y="974160"/>
                </a:cubicBezTo>
                <a:lnTo>
                  <a:pt x="162363" y="974160"/>
                </a:lnTo>
                <a:cubicBezTo>
                  <a:pt x="72692" y="974160"/>
                  <a:pt x="0" y="901468"/>
                  <a:pt x="0" y="811797"/>
                </a:cubicBezTo>
                <a:lnTo>
                  <a:pt x="0" y="1623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5780" tIns="47555" rIns="325780" bIns="47555" numCol="1" spcCol="1270" anchor="ctr" anchorCtr="0">
            <a:noAutofit/>
          </a:bodyPr>
          <a:lstStyle/>
          <a:p>
            <a:pPr marL="0" marR="0" lvl="0" indent="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CMOS 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62378-9EA3-DA42-E12C-F06877D7C08A}"/>
              </a:ext>
            </a:extLst>
          </p:cNvPr>
          <p:cNvSpPr/>
          <p:nvPr/>
        </p:nvSpPr>
        <p:spPr>
          <a:xfrm>
            <a:off x="838200" y="5325914"/>
            <a:ext cx="10515600" cy="8316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6424A3-B491-6B8E-1B47-971CF5BE3CA5}"/>
              </a:ext>
            </a:extLst>
          </p:cNvPr>
          <p:cNvSpPr/>
          <p:nvPr/>
        </p:nvSpPr>
        <p:spPr>
          <a:xfrm>
            <a:off x="1363980" y="4838834"/>
            <a:ext cx="7360920" cy="974160"/>
          </a:xfrm>
          <a:custGeom>
            <a:avLst/>
            <a:gdLst>
              <a:gd name="connsiteX0" fmla="*/ 0 w 7360920"/>
              <a:gd name="connsiteY0" fmla="*/ 162363 h 974160"/>
              <a:gd name="connsiteX1" fmla="*/ 162363 w 7360920"/>
              <a:gd name="connsiteY1" fmla="*/ 0 h 974160"/>
              <a:gd name="connsiteX2" fmla="*/ 7198557 w 7360920"/>
              <a:gd name="connsiteY2" fmla="*/ 0 h 974160"/>
              <a:gd name="connsiteX3" fmla="*/ 7360920 w 7360920"/>
              <a:gd name="connsiteY3" fmla="*/ 162363 h 974160"/>
              <a:gd name="connsiteX4" fmla="*/ 7360920 w 7360920"/>
              <a:gd name="connsiteY4" fmla="*/ 811797 h 974160"/>
              <a:gd name="connsiteX5" fmla="*/ 7198557 w 7360920"/>
              <a:gd name="connsiteY5" fmla="*/ 974160 h 974160"/>
              <a:gd name="connsiteX6" fmla="*/ 162363 w 7360920"/>
              <a:gd name="connsiteY6" fmla="*/ 974160 h 974160"/>
              <a:gd name="connsiteX7" fmla="*/ 0 w 7360920"/>
              <a:gd name="connsiteY7" fmla="*/ 811797 h 974160"/>
              <a:gd name="connsiteX8" fmla="*/ 0 w 7360920"/>
              <a:gd name="connsiteY8" fmla="*/ 162363 h 97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0920" h="974160">
                <a:moveTo>
                  <a:pt x="0" y="162363"/>
                </a:moveTo>
                <a:cubicBezTo>
                  <a:pt x="0" y="72692"/>
                  <a:pt x="72692" y="0"/>
                  <a:pt x="162363" y="0"/>
                </a:cubicBezTo>
                <a:lnTo>
                  <a:pt x="7198557" y="0"/>
                </a:lnTo>
                <a:cubicBezTo>
                  <a:pt x="7288228" y="0"/>
                  <a:pt x="7360920" y="72692"/>
                  <a:pt x="7360920" y="162363"/>
                </a:cubicBezTo>
                <a:lnTo>
                  <a:pt x="7360920" y="811797"/>
                </a:lnTo>
                <a:cubicBezTo>
                  <a:pt x="7360920" y="901468"/>
                  <a:pt x="7288228" y="974160"/>
                  <a:pt x="7198557" y="974160"/>
                </a:cubicBezTo>
                <a:lnTo>
                  <a:pt x="162363" y="974160"/>
                </a:lnTo>
                <a:cubicBezTo>
                  <a:pt x="72692" y="974160"/>
                  <a:pt x="0" y="901468"/>
                  <a:pt x="0" y="811797"/>
                </a:cubicBezTo>
                <a:lnTo>
                  <a:pt x="0" y="1623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5780" tIns="47555" rIns="325780" bIns="47555" numCol="1" spcCol="1270" anchor="ctr" anchorCtr="0">
            <a:noAutofit/>
          </a:bodyPr>
          <a:lstStyle/>
          <a:p>
            <a:pPr marL="0" marR="0" lvl="0" indent="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DIP switches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23EF3D9-6AFA-27BC-C52E-812603ACE1C2}"/>
              </a:ext>
            </a:extLst>
          </p:cNvPr>
          <p:cNvSpPr/>
          <p:nvPr/>
        </p:nvSpPr>
        <p:spPr>
          <a:xfrm>
            <a:off x="1363980" y="1845073"/>
            <a:ext cx="7360920" cy="974160"/>
          </a:xfrm>
          <a:custGeom>
            <a:avLst/>
            <a:gdLst>
              <a:gd name="connsiteX0" fmla="*/ 0 w 7360920"/>
              <a:gd name="connsiteY0" fmla="*/ 162363 h 974160"/>
              <a:gd name="connsiteX1" fmla="*/ 162363 w 7360920"/>
              <a:gd name="connsiteY1" fmla="*/ 0 h 974160"/>
              <a:gd name="connsiteX2" fmla="*/ 7198557 w 7360920"/>
              <a:gd name="connsiteY2" fmla="*/ 0 h 974160"/>
              <a:gd name="connsiteX3" fmla="*/ 7360920 w 7360920"/>
              <a:gd name="connsiteY3" fmla="*/ 162363 h 974160"/>
              <a:gd name="connsiteX4" fmla="*/ 7360920 w 7360920"/>
              <a:gd name="connsiteY4" fmla="*/ 811797 h 974160"/>
              <a:gd name="connsiteX5" fmla="*/ 7198557 w 7360920"/>
              <a:gd name="connsiteY5" fmla="*/ 974160 h 974160"/>
              <a:gd name="connsiteX6" fmla="*/ 162363 w 7360920"/>
              <a:gd name="connsiteY6" fmla="*/ 974160 h 974160"/>
              <a:gd name="connsiteX7" fmla="*/ 0 w 7360920"/>
              <a:gd name="connsiteY7" fmla="*/ 811797 h 974160"/>
              <a:gd name="connsiteX8" fmla="*/ 0 w 7360920"/>
              <a:gd name="connsiteY8" fmla="*/ 162363 h 97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0920" h="974160">
                <a:moveTo>
                  <a:pt x="0" y="162363"/>
                </a:moveTo>
                <a:cubicBezTo>
                  <a:pt x="0" y="72692"/>
                  <a:pt x="72692" y="0"/>
                  <a:pt x="162363" y="0"/>
                </a:cubicBezTo>
                <a:lnTo>
                  <a:pt x="7198557" y="0"/>
                </a:lnTo>
                <a:cubicBezTo>
                  <a:pt x="7288228" y="0"/>
                  <a:pt x="7360920" y="72692"/>
                  <a:pt x="7360920" y="162363"/>
                </a:cubicBezTo>
                <a:lnTo>
                  <a:pt x="7360920" y="811797"/>
                </a:lnTo>
                <a:cubicBezTo>
                  <a:pt x="7360920" y="901468"/>
                  <a:pt x="7288228" y="974160"/>
                  <a:pt x="7198557" y="974160"/>
                </a:cubicBezTo>
                <a:lnTo>
                  <a:pt x="162363" y="974160"/>
                </a:lnTo>
                <a:cubicBezTo>
                  <a:pt x="72692" y="974160"/>
                  <a:pt x="0" y="901468"/>
                  <a:pt x="0" y="811797"/>
                </a:cubicBezTo>
                <a:lnTo>
                  <a:pt x="0" y="16236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5780" tIns="47555" rIns="325780" bIns="47555" numCol="1" spcCol="1270" anchor="ctr" anchorCtr="0">
            <a:noAutofit/>
          </a:bodyPr>
          <a:lstStyle/>
          <a:p>
            <a:pPr marL="0" marR="0" lvl="0" indent="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Jumpers</a:t>
            </a:r>
          </a:p>
        </p:txBody>
      </p:sp>
    </p:spTree>
    <p:extLst>
      <p:ext uri="{BB962C8B-B14F-4D97-AF65-F5344CB8AC3E}">
        <p14:creationId xmlns:p14="http://schemas.microsoft.com/office/powerpoint/2010/main" val="10243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0249D-ACA9-F38D-657E-57889BBF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/>
              <a:t>Jumpers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E9CF7-020F-E40F-668A-1E025F7FD4EB}"/>
              </a:ext>
            </a:extLst>
          </p:cNvPr>
          <p:cNvSpPr txBox="1"/>
          <p:nvPr/>
        </p:nvSpPr>
        <p:spPr>
          <a:xfrm>
            <a:off x="1113809" y="1122362"/>
            <a:ext cx="4036333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CMOS (Clear CMOS)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392CDEF-1B0D-7DD1-8CBE-3299E829D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624" r="16529" b="1"/>
          <a:stretch>
            <a:fillRect/>
          </a:stretch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39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B4F6-CBF8-F6D5-ADE3-6184B128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600200"/>
            <a:ext cx="3444240" cy="40081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CMOS RAM</a:t>
            </a:r>
            <a:b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lose-up of a computer motherboard&#10;&#10;Description automatically generated">
            <a:extLst>
              <a:ext uri="{FF2B5EF4-FFF2-40B4-BE49-F238E27FC236}">
                <a16:creationId xmlns:a16="http://schemas.microsoft.com/office/drawing/2014/main" id="{34B884FE-7F55-4701-9EB7-F54A44A07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5" r="34609"/>
          <a:stretch/>
        </p:blipFill>
        <p:spPr>
          <a:xfrm>
            <a:off x="3876937" y="434458"/>
            <a:ext cx="7995023" cy="59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9500-1D81-1727-A930-6B1526A3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DIP switches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4" descr="A red rectangular device with white numbers&#10;&#10;Description automatically generated">
            <a:extLst>
              <a:ext uri="{FF2B5EF4-FFF2-40B4-BE49-F238E27FC236}">
                <a16:creationId xmlns:a16="http://schemas.microsoft.com/office/drawing/2014/main" id="{9FAAE4CF-D4BB-FAC6-F99C-97AF91D2C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24" t="22488" r="6569" b="16220"/>
          <a:stretch/>
        </p:blipFill>
        <p:spPr>
          <a:xfrm>
            <a:off x="3623259" y="427566"/>
            <a:ext cx="8266722" cy="60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6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F6524-C022-6848-B3B9-756DFF8C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Tank you</a:t>
            </a:r>
          </a:p>
        </p:txBody>
      </p:sp>
      <p:pic>
        <p:nvPicPr>
          <p:cNvPr id="6" name="Graphic 5" descr="Fishbowl">
            <a:extLst>
              <a:ext uri="{FF2B5EF4-FFF2-40B4-BE49-F238E27FC236}">
                <a16:creationId xmlns:a16="http://schemas.microsoft.com/office/drawing/2014/main" id="{3CB8F3DE-D369-7534-1A00-01923324D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Fishbowl">
            <a:extLst>
              <a:ext uri="{FF2B5EF4-FFF2-40B4-BE49-F238E27FC236}">
                <a16:creationId xmlns:a16="http://schemas.microsoft.com/office/drawing/2014/main" id="{8B2DE56B-C8EA-4D0B-9F04-46409398D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CA69-426A-2231-8240-5ADAF1FF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anchor="b">
            <a:normAutofit/>
          </a:bodyPr>
          <a:lstStyle/>
          <a:p>
            <a:r>
              <a:rPr lang="en-US" sz="480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1DAD-5A98-4DDD-2AD0-45D9AA06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016" y="2965592"/>
            <a:ext cx="4589328" cy="2987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It's a hardware chip you can see and touch, which involves software that runs code on a computer. combination of Hardware and software are firmware.</a:t>
            </a:r>
          </a:p>
        </p:txBody>
      </p:sp>
      <p:pic>
        <p:nvPicPr>
          <p:cNvPr id="5" name="Picture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3A9ECE9-2994-71DD-9060-7366E1AF5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7" y="1599559"/>
            <a:ext cx="5468347" cy="365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grid&#10;&#10;Description automatically generated">
            <a:extLst>
              <a:ext uri="{FF2B5EF4-FFF2-40B4-BE49-F238E27FC236}">
                <a16:creationId xmlns:a16="http://schemas.microsoft.com/office/drawing/2014/main" id="{2C6AC97B-A9E3-3FF7-3692-0E84AFE6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853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BF09C-9634-06DD-108A-A74DBFFF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Firmware tasks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1E3933-78E1-342F-CA64-7D2117A39BC1}"/>
              </a:ext>
            </a:extLst>
          </p:cNvPr>
          <p:cNvSpPr/>
          <p:nvPr/>
        </p:nvSpPr>
        <p:spPr>
          <a:xfrm>
            <a:off x="841280" y="3186812"/>
            <a:ext cx="2199649" cy="1396777"/>
          </a:xfrm>
          <a:prstGeom prst="roundRect">
            <a:avLst>
              <a:gd name="adj" fmla="val 10000"/>
            </a:avLst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D57974-B8BF-F0C4-DE2D-3808F3807AC5}"/>
              </a:ext>
            </a:extLst>
          </p:cNvPr>
          <p:cNvSpPr/>
          <p:nvPr/>
        </p:nvSpPr>
        <p:spPr>
          <a:xfrm>
            <a:off x="1085686" y="3418997"/>
            <a:ext cx="2199649" cy="1396777"/>
          </a:xfrm>
          <a:custGeom>
            <a:avLst/>
            <a:gdLst>
              <a:gd name="connsiteX0" fmla="*/ 0 w 2199649"/>
              <a:gd name="connsiteY0" fmla="*/ 139678 h 1396777"/>
              <a:gd name="connsiteX1" fmla="*/ 139678 w 2199649"/>
              <a:gd name="connsiteY1" fmla="*/ 0 h 1396777"/>
              <a:gd name="connsiteX2" fmla="*/ 2059971 w 2199649"/>
              <a:gd name="connsiteY2" fmla="*/ 0 h 1396777"/>
              <a:gd name="connsiteX3" fmla="*/ 2199649 w 2199649"/>
              <a:gd name="connsiteY3" fmla="*/ 139678 h 1396777"/>
              <a:gd name="connsiteX4" fmla="*/ 2199649 w 2199649"/>
              <a:gd name="connsiteY4" fmla="*/ 1257099 h 1396777"/>
              <a:gd name="connsiteX5" fmla="*/ 2059971 w 2199649"/>
              <a:gd name="connsiteY5" fmla="*/ 1396777 h 1396777"/>
              <a:gd name="connsiteX6" fmla="*/ 139678 w 2199649"/>
              <a:gd name="connsiteY6" fmla="*/ 1396777 h 1396777"/>
              <a:gd name="connsiteX7" fmla="*/ 0 w 2199649"/>
              <a:gd name="connsiteY7" fmla="*/ 1257099 h 1396777"/>
              <a:gd name="connsiteX8" fmla="*/ 0 w 2199649"/>
              <a:gd name="connsiteY8" fmla="*/ 139678 h 13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649" h="1396777">
                <a:moveTo>
                  <a:pt x="0" y="139678"/>
                </a:moveTo>
                <a:cubicBezTo>
                  <a:pt x="0" y="62536"/>
                  <a:pt x="62536" y="0"/>
                  <a:pt x="139678" y="0"/>
                </a:cubicBezTo>
                <a:lnTo>
                  <a:pt x="2059971" y="0"/>
                </a:lnTo>
                <a:cubicBezTo>
                  <a:pt x="2137113" y="0"/>
                  <a:pt x="2199649" y="62536"/>
                  <a:pt x="2199649" y="139678"/>
                </a:cubicBezTo>
                <a:lnTo>
                  <a:pt x="2199649" y="1257099"/>
                </a:lnTo>
                <a:cubicBezTo>
                  <a:pt x="2199649" y="1334241"/>
                  <a:pt x="2137113" y="1396777"/>
                  <a:pt x="2059971" y="1396777"/>
                </a:cubicBezTo>
                <a:lnTo>
                  <a:pt x="139678" y="1396777"/>
                </a:lnTo>
                <a:cubicBezTo>
                  <a:pt x="62536" y="1396777"/>
                  <a:pt x="0" y="1334241"/>
                  <a:pt x="0" y="1257099"/>
                </a:cubicBezTo>
                <a:lnTo>
                  <a:pt x="0" y="1396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110" tIns="117110" rIns="117110" bIns="117110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Enable or disable a connector, port, or component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2D09A7-B758-9FF0-FE71-8DC50BB7696E}"/>
              </a:ext>
            </a:extLst>
          </p:cNvPr>
          <p:cNvSpPr/>
          <p:nvPr/>
        </p:nvSpPr>
        <p:spPr>
          <a:xfrm>
            <a:off x="3529741" y="3186812"/>
            <a:ext cx="2199649" cy="1396777"/>
          </a:xfrm>
          <a:prstGeom prst="roundRect">
            <a:avLst>
              <a:gd name="adj" fmla="val 10000"/>
            </a:avLst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C3B97B-A3E6-9C81-0EE6-54B976B8C13A}"/>
              </a:ext>
            </a:extLst>
          </p:cNvPr>
          <p:cNvSpPr/>
          <p:nvPr/>
        </p:nvSpPr>
        <p:spPr>
          <a:xfrm>
            <a:off x="3774147" y="3418997"/>
            <a:ext cx="2199649" cy="1396777"/>
          </a:xfrm>
          <a:custGeom>
            <a:avLst/>
            <a:gdLst>
              <a:gd name="connsiteX0" fmla="*/ 0 w 2199649"/>
              <a:gd name="connsiteY0" fmla="*/ 139678 h 1396777"/>
              <a:gd name="connsiteX1" fmla="*/ 139678 w 2199649"/>
              <a:gd name="connsiteY1" fmla="*/ 0 h 1396777"/>
              <a:gd name="connsiteX2" fmla="*/ 2059971 w 2199649"/>
              <a:gd name="connsiteY2" fmla="*/ 0 h 1396777"/>
              <a:gd name="connsiteX3" fmla="*/ 2199649 w 2199649"/>
              <a:gd name="connsiteY3" fmla="*/ 139678 h 1396777"/>
              <a:gd name="connsiteX4" fmla="*/ 2199649 w 2199649"/>
              <a:gd name="connsiteY4" fmla="*/ 1257099 h 1396777"/>
              <a:gd name="connsiteX5" fmla="*/ 2059971 w 2199649"/>
              <a:gd name="connsiteY5" fmla="*/ 1396777 h 1396777"/>
              <a:gd name="connsiteX6" fmla="*/ 139678 w 2199649"/>
              <a:gd name="connsiteY6" fmla="*/ 1396777 h 1396777"/>
              <a:gd name="connsiteX7" fmla="*/ 0 w 2199649"/>
              <a:gd name="connsiteY7" fmla="*/ 1257099 h 1396777"/>
              <a:gd name="connsiteX8" fmla="*/ 0 w 2199649"/>
              <a:gd name="connsiteY8" fmla="*/ 139678 h 13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649" h="1396777">
                <a:moveTo>
                  <a:pt x="0" y="139678"/>
                </a:moveTo>
                <a:cubicBezTo>
                  <a:pt x="0" y="62536"/>
                  <a:pt x="62536" y="0"/>
                  <a:pt x="139678" y="0"/>
                </a:cubicBezTo>
                <a:lnTo>
                  <a:pt x="2059971" y="0"/>
                </a:lnTo>
                <a:cubicBezTo>
                  <a:pt x="2137113" y="0"/>
                  <a:pt x="2199649" y="62536"/>
                  <a:pt x="2199649" y="139678"/>
                </a:cubicBezTo>
                <a:lnTo>
                  <a:pt x="2199649" y="1257099"/>
                </a:lnTo>
                <a:cubicBezTo>
                  <a:pt x="2199649" y="1334241"/>
                  <a:pt x="2137113" y="1396777"/>
                  <a:pt x="2059971" y="1396777"/>
                </a:cubicBezTo>
                <a:lnTo>
                  <a:pt x="139678" y="1396777"/>
                </a:lnTo>
                <a:cubicBezTo>
                  <a:pt x="62536" y="1396777"/>
                  <a:pt x="0" y="1334241"/>
                  <a:pt x="0" y="1257099"/>
                </a:cubicBezTo>
                <a:lnTo>
                  <a:pt x="0" y="1396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110" tIns="117110" rIns="117110" bIns="117110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CPU frequency control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996A90-D99A-54AD-D085-88B9488A6800}"/>
              </a:ext>
            </a:extLst>
          </p:cNvPr>
          <p:cNvSpPr/>
          <p:nvPr/>
        </p:nvSpPr>
        <p:spPr>
          <a:xfrm>
            <a:off x="6218202" y="3186812"/>
            <a:ext cx="2199649" cy="1396777"/>
          </a:xfrm>
          <a:prstGeom prst="roundRect">
            <a:avLst>
              <a:gd name="adj" fmla="val 10000"/>
            </a:avLst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E53956B-94FE-858F-0D93-C888ED4B4D4D}"/>
              </a:ext>
            </a:extLst>
          </p:cNvPr>
          <p:cNvSpPr/>
          <p:nvPr/>
        </p:nvSpPr>
        <p:spPr>
          <a:xfrm>
            <a:off x="6462608" y="3418997"/>
            <a:ext cx="2199649" cy="1396777"/>
          </a:xfrm>
          <a:custGeom>
            <a:avLst/>
            <a:gdLst>
              <a:gd name="connsiteX0" fmla="*/ 0 w 2199649"/>
              <a:gd name="connsiteY0" fmla="*/ 139678 h 1396777"/>
              <a:gd name="connsiteX1" fmla="*/ 139678 w 2199649"/>
              <a:gd name="connsiteY1" fmla="*/ 0 h 1396777"/>
              <a:gd name="connsiteX2" fmla="*/ 2059971 w 2199649"/>
              <a:gd name="connsiteY2" fmla="*/ 0 h 1396777"/>
              <a:gd name="connsiteX3" fmla="*/ 2199649 w 2199649"/>
              <a:gd name="connsiteY3" fmla="*/ 139678 h 1396777"/>
              <a:gd name="connsiteX4" fmla="*/ 2199649 w 2199649"/>
              <a:gd name="connsiteY4" fmla="*/ 1257099 h 1396777"/>
              <a:gd name="connsiteX5" fmla="*/ 2059971 w 2199649"/>
              <a:gd name="connsiteY5" fmla="*/ 1396777 h 1396777"/>
              <a:gd name="connsiteX6" fmla="*/ 139678 w 2199649"/>
              <a:gd name="connsiteY6" fmla="*/ 1396777 h 1396777"/>
              <a:gd name="connsiteX7" fmla="*/ 0 w 2199649"/>
              <a:gd name="connsiteY7" fmla="*/ 1257099 h 1396777"/>
              <a:gd name="connsiteX8" fmla="*/ 0 w 2199649"/>
              <a:gd name="connsiteY8" fmla="*/ 139678 h 13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649" h="1396777">
                <a:moveTo>
                  <a:pt x="0" y="139678"/>
                </a:moveTo>
                <a:cubicBezTo>
                  <a:pt x="0" y="62536"/>
                  <a:pt x="62536" y="0"/>
                  <a:pt x="139678" y="0"/>
                </a:cubicBezTo>
                <a:lnTo>
                  <a:pt x="2059971" y="0"/>
                </a:lnTo>
                <a:cubicBezTo>
                  <a:pt x="2137113" y="0"/>
                  <a:pt x="2199649" y="62536"/>
                  <a:pt x="2199649" y="139678"/>
                </a:cubicBezTo>
                <a:lnTo>
                  <a:pt x="2199649" y="1257099"/>
                </a:lnTo>
                <a:cubicBezTo>
                  <a:pt x="2199649" y="1334241"/>
                  <a:pt x="2137113" y="1396777"/>
                  <a:pt x="2059971" y="1396777"/>
                </a:cubicBezTo>
                <a:lnTo>
                  <a:pt x="139678" y="1396777"/>
                </a:lnTo>
                <a:cubicBezTo>
                  <a:pt x="62536" y="1396777"/>
                  <a:pt x="0" y="1334241"/>
                  <a:pt x="0" y="1257099"/>
                </a:cubicBezTo>
                <a:lnTo>
                  <a:pt x="0" y="1396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110" tIns="117110" rIns="117110" bIns="117110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 features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20A37CA-0DFF-6711-65CD-8AA0F7E182DC}"/>
              </a:ext>
            </a:extLst>
          </p:cNvPr>
          <p:cNvSpPr/>
          <p:nvPr/>
        </p:nvSpPr>
        <p:spPr>
          <a:xfrm>
            <a:off x="8906663" y="3186812"/>
            <a:ext cx="2199649" cy="1396777"/>
          </a:xfrm>
          <a:prstGeom prst="roundRect">
            <a:avLst>
              <a:gd name="adj" fmla="val 10000"/>
            </a:avLst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18BD5D-9DB6-724A-F95D-3A55B1A8216E}"/>
              </a:ext>
            </a:extLst>
          </p:cNvPr>
          <p:cNvSpPr/>
          <p:nvPr/>
        </p:nvSpPr>
        <p:spPr>
          <a:xfrm>
            <a:off x="9151069" y="3418997"/>
            <a:ext cx="2199649" cy="1396777"/>
          </a:xfrm>
          <a:custGeom>
            <a:avLst/>
            <a:gdLst>
              <a:gd name="connsiteX0" fmla="*/ 0 w 2199649"/>
              <a:gd name="connsiteY0" fmla="*/ 139678 h 1396777"/>
              <a:gd name="connsiteX1" fmla="*/ 139678 w 2199649"/>
              <a:gd name="connsiteY1" fmla="*/ 0 h 1396777"/>
              <a:gd name="connsiteX2" fmla="*/ 2059971 w 2199649"/>
              <a:gd name="connsiteY2" fmla="*/ 0 h 1396777"/>
              <a:gd name="connsiteX3" fmla="*/ 2199649 w 2199649"/>
              <a:gd name="connsiteY3" fmla="*/ 139678 h 1396777"/>
              <a:gd name="connsiteX4" fmla="*/ 2199649 w 2199649"/>
              <a:gd name="connsiteY4" fmla="*/ 1257099 h 1396777"/>
              <a:gd name="connsiteX5" fmla="*/ 2059971 w 2199649"/>
              <a:gd name="connsiteY5" fmla="*/ 1396777 h 1396777"/>
              <a:gd name="connsiteX6" fmla="*/ 139678 w 2199649"/>
              <a:gd name="connsiteY6" fmla="*/ 1396777 h 1396777"/>
              <a:gd name="connsiteX7" fmla="*/ 0 w 2199649"/>
              <a:gd name="connsiteY7" fmla="*/ 1257099 h 1396777"/>
              <a:gd name="connsiteX8" fmla="*/ 0 w 2199649"/>
              <a:gd name="connsiteY8" fmla="*/ 139678 h 13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649" h="1396777">
                <a:moveTo>
                  <a:pt x="0" y="139678"/>
                </a:moveTo>
                <a:cubicBezTo>
                  <a:pt x="0" y="62536"/>
                  <a:pt x="62536" y="0"/>
                  <a:pt x="139678" y="0"/>
                </a:cubicBezTo>
                <a:lnTo>
                  <a:pt x="2059971" y="0"/>
                </a:lnTo>
                <a:cubicBezTo>
                  <a:pt x="2137113" y="0"/>
                  <a:pt x="2199649" y="62536"/>
                  <a:pt x="2199649" y="139678"/>
                </a:cubicBezTo>
                <a:lnTo>
                  <a:pt x="2199649" y="1257099"/>
                </a:lnTo>
                <a:cubicBezTo>
                  <a:pt x="2199649" y="1334241"/>
                  <a:pt x="2137113" y="1396777"/>
                  <a:pt x="2059971" y="1396777"/>
                </a:cubicBezTo>
                <a:lnTo>
                  <a:pt x="139678" y="1396777"/>
                </a:lnTo>
                <a:cubicBezTo>
                  <a:pt x="62536" y="1396777"/>
                  <a:pt x="0" y="1334241"/>
                  <a:pt x="0" y="1257099"/>
                </a:cubicBezTo>
                <a:lnTo>
                  <a:pt x="0" y="1396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110" tIns="117110" rIns="117110" bIns="117110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What happens when you turn on your computer for the first time</a:t>
            </a:r>
          </a:p>
        </p:txBody>
      </p:sp>
    </p:spTree>
    <p:extLst>
      <p:ext uri="{BB962C8B-B14F-4D97-AF65-F5344CB8AC3E}">
        <p14:creationId xmlns:p14="http://schemas.microsoft.com/office/powerpoint/2010/main" val="38617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blue and white background&#10;&#10;Description automatically generated">
            <a:extLst>
              <a:ext uri="{FF2B5EF4-FFF2-40B4-BE49-F238E27FC236}">
                <a16:creationId xmlns:a16="http://schemas.microsoft.com/office/drawing/2014/main" id="{63AC9B70-D96F-B2A5-321B-EB5FDB617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4463" b="143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7BC2E-7627-1203-DDE0-DFC7CA8D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Today's motherboards may use these types of firmware: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970E44-4B22-2966-6BB2-320184FE2347}"/>
              </a:ext>
            </a:extLst>
          </p:cNvPr>
          <p:cNvSpPr/>
          <p:nvPr/>
        </p:nvSpPr>
        <p:spPr>
          <a:xfrm>
            <a:off x="982526" y="2130724"/>
            <a:ext cx="1997347" cy="1298276"/>
          </a:xfrm>
          <a:custGeom>
            <a:avLst/>
            <a:gdLst>
              <a:gd name="connsiteX0" fmla="*/ 0 w 1997347"/>
              <a:gd name="connsiteY0" fmla="*/ 216384 h 1298276"/>
              <a:gd name="connsiteX1" fmla="*/ 216384 w 1997347"/>
              <a:gd name="connsiteY1" fmla="*/ 0 h 1298276"/>
              <a:gd name="connsiteX2" fmla="*/ 1780963 w 1997347"/>
              <a:gd name="connsiteY2" fmla="*/ 0 h 1298276"/>
              <a:gd name="connsiteX3" fmla="*/ 1997347 w 1997347"/>
              <a:gd name="connsiteY3" fmla="*/ 216384 h 1298276"/>
              <a:gd name="connsiteX4" fmla="*/ 1997347 w 1997347"/>
              <a:gd name="connsiteY4" fmla="*/ 1081892 h 1298276"/>
              <a:gd name="connsiteX5" fmla="*/ 1780963 w 1997347"/>
              <a:gd name="connsiteY5" fmla="*/ 1298276 h 1298276"/>
              <a:gd name="connsiteX6" fmla="*/ 216384 w 1997347"/>
              <a:gd name="connsiteY6" fmla="*/ 1298276 h 1298276"/>
              <a:gd name="connsiteX7" fmla="*/ 0 w 1997347"/>
              <a:gd name="connsiteY7" fmla="*/ 1081892 h 1298276"/>
              <a:gd name="connsiteX8" fmla="*/ 0 w 1997347"/>
              <a:gd name="connsiteY8" fmla="*/ 216384 h 129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347" h="1298276">
                <a:moveTo>
                  <a:pt x="0" y="216384"/>
                </a:moveTo>
                <a:cubicBezTo>
                  <a:pt x="0" y="96878"/>
                  <a:pt x="96878" y="0"/>
                  <a:pt x="216384" y="0"/>
                </a:cubicBezTo>
                <a:lnTo>
                  <a:pt x="1780963" y="0"/>
                </a:lnTo>
                <a:cubicBezTo>
                  <a:pt x="1900469" y="0"/>
                  <a:pt x="1997347" y="96878"/>
                  <a:pt x="1997347" y="216384"/>
                </a:cubicBezTo>
                <a:lnTo>
                  <a:pt x="1997347" y="1081892"/>
                </a:lnTo>
                <a:cubicBezTo>
                  <a:pt x="1997347" y="1201398"/>
                  <a:pt x="1900469" y="1298276"/>
                  <a:pt x="1780963" y="1298276"/>
                </a:cubicBezTo>
                <a:lnTo>
                  <a:pt x="216384" y="1298276"/>
                </a:lnTo>
                <a:cubicBezTo>
                  <a:pt x="96878" y="1298276"/>
                  <a:pt x="0" y="1201398"/>
                  <a:pt x="0" y="1081892"/>
                </a:cubicBezTo>
                <a:lnTo>
                  <a:pt x="0" y="21638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677" tIns="177677" rIns="177677" bIns="177677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BIOS              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86AFEB-FC79-0F69-B13A-52AEC71CDBC9}"/>
              </a:ext>
            </a:extLst>
          </p:cNvPr>
          <p:cNvSpPr/>
          <p:nvPr/>
        </p:nvSpPr>
        <p:spPr>
          <a:xfrm>
            <a:off x="982525" y="3588305"/>
            <a:ext cx="1997347" cy="1298276"/>
          </a:xfrm>
          <a:custGeom>
            <a:avLst/>
            <a:gdLst>
              <a:gd name="connsiteX0" fmla="*/ 0 w 1997347"/>
              <a:gd name="connsiteY0" fmla="*/ 216384 h 1298276"/>
              <a:gd name="connsiteX1" fmla="*/ 216384 w 1997347"/>
              <a:gd name="connsiteY1" fmla="*/ 0 h 1298276"/>
              <a:gd name="connsiteX2" fmla="*/ 1780963 w 1997347"/>
              <a:gd name="connsiteY2" fmla="*/ 0 h 1298276"/>
              <a:gd name="connsiteX3" fmla="*/ 1997347 w 1997347"/>
              <a:gd name="connsiteY3" fmla="*/ 216384 h 1298276"/>
              <a:gd name="connsiteX4" fmla="*/ 1997347 w 1997347"/>
              <a:gd name="connsiteY4" fmla="*/ 1081892 h 1298276"/>
              <a:gd name="connsiteX5" fmla="*/ 1780963 w 1997347"/>
              <a:gd name="connsiteY5" fmla="*/ 1298276 h 1298276"/>
              <a:gd name="connsiteX6" fmla="*/ 216384 w 1997347"/>
              <a:gd name="connsiteY6" fmla="*/ 1298276 h 1298276"/>
              <a:gd name="connsiteX7" fmla="*/ 0 w 1997347"/>
              <a:gd name="connsiteY7" fmla="*/ 1081892 h 1298276"/>
              <a:gd name="connsiteX8" fmla="*/ 0 w 1997347"/>
              <a:gd name="connsiteY8" fmla="*/ 216384 h 129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347" h="1298276">
                <a:moveTo>
                  <a:pt x="0" y="216384"/>
                </a:moveTo>
                <a:cubicBezTo>
                  <a:pt x="0" y="96878"/>
                  <a:pt x="96878" y="0"/>
                  <a:pt x="216384" y="0"/>
                </a:cubicBezTo>
                <a:lnTo>
                  <a:pt x="1780963" y="0"/>
                </a:lnTo>
                <a:cubicBezTo>
                  <a:pt x="1900469" y="0"/>
                  <a:pt x="1997347" y="96878"/>
                  <a:pt x="1997347" y="216384"/>
                </a:cubicBezTo>
                <a:lnTo>
                  <a:pt x="1997347" y="1081892"/>
                </a:lnTo>
                <a:cubicBezTo>
                  <a:pt x="1997347" y="1201398"/>
                  <a:pt x="1900469" y="1298276"/>
                  <a:pt x="1780963" y="1298276"/>
                </a:cubicBezTo>
                <a:lnTo>
                  <a:pt x="216384" y="1298276"/>
                </a:lnTo>
                <a:cubicBezTo>
                  <a:pt x="96878" y="1298276"/>
                  <a:pt x="0" y="1201398"/>
                  <a:pt x="0" y="1081892"/>
                </a:cubicBezTo>
                <a:lnTo>
                  <a:pt x="0" y="21638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6076075"/>
              <a:satOff val="-413"/>
              <a:lumOff val="981"/>
              <a:alphaOff val="0"/>
            </a:schemeClr>
          </a:fillRef>
          <a:effectRef idx="3">
            <a:schemeClr val="accent5">
              <a:hueOff val="-6076075"/>
              <a:satOff val="-413"/>
              <a:lumOff val="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677" tIns="177677" rIns="177677" bIns="177677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UEFI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7F9B79-91B5-C904-AA50-76D6DD54EBE4}"/>
              </a:ext>
            </a:extLst>
          </p:cNvPr>
          <p:cNvSpPr/>
          <p:nvPr/>
        </p:nvSpPr>
        <p:spPr>
          <a:xfrm>
            <a:off x="982525" y="5238796"/>
            <a:ext cx="1997347" cy="1298276"/>
          </a:xfrm>
          <a:custGeom>
            <a:avLst/>
            <a:gdLst>
              <a:gd name="connsiteX0" fmla="*/ 0 w 1997347"/>
              <a:gd name="connsiteY0" fmla="*/ 216384 h 1298276"/>
              <a:gd name="connsiteX1" fmla="*/ 216384 w 1997347"/>
              <a:gd name="connsiteY1" fmla="*/ 0 h 1298276"/>
              <a:gd name="connsiteX2" fmla="*/ 1780963 w 1997347"/>
              <a:gd name="connsiteY2" fmla="*/ 0 h 1298276"/>
              <a:gd name="connsiteX3" fmla="*/ 1997347 w 1997347"/>
              <a:gd name="connsiteY3" fmla="*/ 216384 h 1298276"/>
              <a:gd name="connsiteX4" fmla="*/ 1997347 w 1997347"/>
              <a:gd name="connsiteY4" fmla="*/ 1081892 h 1298276"/>
              <a:gd name="connsiteX5" fmla="*/ 1780963 w 1997347"/>
              <a:gd name="connsiteY5" fmla="*/ 1298276 h 1298276"/>
              <a:gd name="connsiteX6" fmla="*/ 216384 w 1997347"/>
              <a:gd name="connsiteY6" fmla="*/ 1298276 h 1298276"/>
              <a:gd name="connsiteX7" fmla="*/ 0 w 1997347"/>
              <a:gd name="connsiteY7" fmla="*/ 1081892 h 1298276"/>
              <a:gd name="connsiteX8" fmla="*/ 0 w 1997347"/>
              <a:gd name="connsiteY8" fmla="*/ 216384 h 129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7347" h="1298276">
                <a:moveTo>
                  <a:pt x="0" y="216384"/>
                </a:moveTo>
                <a:cubicBezTo>
                  <a:pt x="0" y="96878"/>
                  <a:pt x="96878" y="0"/>
                  <a:pt x="216384" y="0"/>
                </a:cubicBezTo>
                <a:lnTo>
                  <a:pt x="1780963" y="0"/>
                </a:lnTo>
                <a:cubicBezTo>
                  <a:pt x="1900469" y="0"/>
                  <a:pt x="1997347" y="96878"/>
                  <a:pt x="1997347" y="216384"/>
                </a:cubicBezTo>
                <a:lnTo>
                  <a:pt x="1997347" y="1081892"/>
                </a:lnTo>
                <a:cubicBezTo>
                  <a:pt x="1997347" y="1201398"/>
                  <a:pt x="1900469" y="1298276"/>
                  <a:pt x="1780963" y="1298276"/>
                </a:cubicBezTo>
                <a:lnTo>
                  <a:pt x="216384" y="1298276"/>
                </a:lnTo>
                <a:cubicBezTo>
                  <a:pt x="96878" y="1298276"/>
                  <a:pt x="0" y="1201398"/>
                  <a:pt x="0" y="1081892"/>
                </a:cubicBezTo>
                <a:lnTo>
                  <a:pt x="0" y="21638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2152150"/>
              <a:satOff val="-826"/>
              <a:lumOff val="1961"/>
              <a:alphaOff val="0"/>
            </a:schemeClr>
          </a:fillRef>
          <a:effectRef idx="3">
            <a:schemeClr val="accent5">
              <a:hueOff val="-12152150"/>
              <a:satOff val="-826"/>
              <a:lumOff val="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677" tIns="177677" rIns="177677" bIns="177677" numCol="1" spcCol="1270" anchor="ctr" anchorCtr="0">
            <a:noAutofit/>
          </a:bodyPr>
          <a:lstStyle/>
          <a:p>
            <a:pPr marL="0" marR="0" lvl="0" indent="0" algn="ctr" defTabSz="13335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UEFI With BIOS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A87B06-03C5-B884-9509-88C46398B869}"/>
              </a:ext>
            </a:extLst>
          </p:cNvPr>
          <p:cNvSpPr txBox="1"/>
          <p:nvPr/>
        </p:nvSpPr>
        <p:spPr>
          <a:xfrm>
            <a:off x="4965404" y="2292577"/>
            <a:ext cx="5241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 output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D01EB-801C-39C4-5AF2-C3F12D8ACCF0}"/>
              </a:ext>
            </a:extLst>
          </p:cNvPr>
          <p:cNvSpPr txBox="1"/>
          <p:nvPr/>
        </p:nvSpPr>
        <p:spPr>
          <a:xfrm>
            <a:off x="4902200" y="3980648"/>
            <a:ext cx="741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Unified Extensible Firmware Interface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D1F028E-4108-A27D-1172-4DBBE400B91E}"/>
              </a:ext>
            </a:extLst>
          </p:cNvPr>
          <p:cNvSpPr/>
          <p:nvPr/>
        </p:nvSpPr>
        <p:spPr>
          <a:xfrm rot="16200000">
            <a:off x="3669992" y="2229949"/>
            <a:ext cx="584775" cy="819094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B86A62C-BCEE-7903-8089-624DD8F05CFB}"/>
              </a:ext>
            </a:extLst>
          </p:cNvPr>
          <p:cNvSpPr/>
          <p:nvPr/>
        </p:nvSpPr>
        <p:spPr>
          <a:xfrm rot="16200000">
            <a:off x="3648648" y="3863489"/>
            <a:ext cx="584775" cy="819094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94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8" grpId="0"/>
      <p:bldP spid="19" grpId="0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A098D-AF9B-056B-73FA-FD453DFC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22503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7E0223F6-979E-8AA7-CC4A-7520C3C82C47}"/>
              </a:ext>
            </a:extLst>
          </p:cNvPr>
          <p:cNvSpPr/>
          <p:nvPr/>
        </p:nvSpPr>
        <p:spPr>
          <a:xfrm rot="5400000">
            <a:off x="5775158" y="-815429"/>
            <a:ext cx="802106" cy="66735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14E5706-4946-2A13-675F-64A74149330C}"/>
              </a:ext>
            </a:extLst>
          </p:cNvPr>
          <p:cNvSpPr/>
          <p:nvPr/>
        </p:nvSpPr>
        <p:spPr>
          <a:xfrm rot="16200000">
            <a:off x="5342024" y="601098"/>
            <a:ext cx="802106" cy="71226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8E275-09D6-0245-047A-38122A70BDE7}"/>
              </a:ext>
            </a:extLst>
          </p:cNvPr>
          <p:cNvSpPr txBox="1"/>
          <p:nvPr/>
        </p:nvSpPr>
        <p:spPr>
          <a:xfrm>
            <a:off x="3497179" y="5996066"/>
            <a:ext cx="546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97132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ROM (Read only memory)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792985C-27BF-76F0-8A49-E9C95E34B98E}"/>
              </a:ext>
            </a:extLst>
          </p:cNvPr>
          <p:cNvSpPr/>
          <p:nvPr/>
        </p:nvSpPr>
        <p:spPr>
          <a:xfrm rot="10800000">
            <a:off x="9304421" y="2389225"/>
            <a:ext cx="818148" cy="264210"/>
          </a:xfrm>
          <a:prstGeom prst="chevron">
            <a:avLst/>
          </a:prstGeom>
          <a:ln/>
          <a:scene3d>
            <a:camera prst="obliqueTopLeft"/>
            <a:lightRig rig="threePt" dir="t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8352C60-1F0E-402E-0139-053A5D298EDF}"/>
              </a:ext>
            </a:extLst>
          </p:cNvPr>
          <p:cNvSpPr/>
          <p:nvPr/>
        </p:nvSpPr>
        <p:spPr>
          <a:xfrm>
            <a:off x="1652337" y="3332332"/>
            <a:ext cx="818148" cy="264210"/>
          </a:xfrm>
          <a:prstGeom prst="chevron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computer chip with a white square&#10;&#10;Description automatically generated">
            <a:extLst>
              <a:ext uri="{FF2B5EF4-FFF2-40B4-BE49-F238E27FC236}">
                <a16:creationId xmlns:a16="http://schemas.microsoft.com/office/drawing/2014/main" id="{CED0020E-B4FC-26A7-5B92-9AA0CDC59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21" y="1906340"/>
            <a:ext cx="2719700" cy="272111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E6C255-1244-93DE-BEDF-E37A2AF99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" y="2120276"/>
            <a:ext cx="3329300" cy="2443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59690-C2EF-39E3-3A12-D97372EAF93E}"/>
              </a:ext>
            </a:extLst>
          </p:cNvPr>
          <p:cNvSpPr txBox="1"/>
          <p:nvPr/>
        </p:nvSpPr>
        <p:spPr>
          <a:xfrm>
            <a:off x="5269834" y="3365835"/>
            <a:ext cx="147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424478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0.00185 L -0.54661 -0.01203 L -0.63867 0.06505 " pathEditMode="relative" ptsTypes="A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05 0.10301 L 0.65339 0.09838 " pathEditMode="relative" ptsTypes="AA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rry image of a blue and green light&#10;&#10;Description automatically generated">
            <a:extLst>
              <a:ext uri="{FF2B5EF4-FFF2-40B4-BE49-F238E27FC236}">
                <a16:creationId xmlns:a16="http://schemas.microsoft.com/office/drawing/2014/main" id="{725B3753-6963-8FE5-4085-ECE2C4370E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700FA-90C3-A5E4-520A-1DB51CD2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ROM (BIOS)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B92BA1E-6C06-A4E3-4AA1-CEE259E5F844}"/>
              </a:ext>
            </a:extLst>
          </p:cNvPr>
          <p:cNvSpPr/>
          <p:nvPr/>
        </p:nvSpPr>
        <p:spPr>
          <a:xfrm>
            <a:off x="1395663" y="2936908"/>
            <a:ext cx="8662737" cy="1047465"/>
          </a:xfrm>
          <a:custGeom>
            <a:avLst/>
            <a:gdLst>
              <a:gd name="connsiteX0" fmla="*/ 0 w 3785616"/>
              <a:gd name="connsiteY0" fmla="*/ 174581 h 1047465"/>
              <a:gd name="connsiteX1" fmla="*/ 174581 w 3785616"/>
              <a:gd name="connsiteY1" fmla="*/ 0 h 1047465"/>
              <a:gd name="connsiteX2" fmla="*/ 3611035 w 3785616"/>
              <a:gd name="connsiteY2" fmla="*/ 0 h 1047465"/>
              <a:gd name="connsiteX3" fmla="*/ 3785616 w 3785616"/>
              <a:gd name="connsiteY3" fmla="*/ 174581 h 1047465"/>
              <a:gd name="connsiteX4" fmla="*/ 3785616 w 3785616"/>
              <a:gd name="connsiteY4" fmla="*/ 872884 h 1047465"/>
              <a:gd name="connsiteX5" fmla="*/ 3611035 w 3785616"/>
              <a:gd name="connsiteY5" fmla="*/ 1047465 h 1047465"/>
              <a:gd name="connsiteX6" fmla="*/ 174581 w 3785616"/>
              <a:gd name="connsiteY6" fmla="*/ 1047465 h 1047465"/>
              <a:gd name="connsiteX7" fmla="*/ 0 w 3785616"/>
              <a:gd name="connsiteY7" fmla="*/ 872884 h 1047465"/>
              <a:gd name="connsiteX8" fmla="*/ 0 w 3785616"/>
              <a:gd name="connsiteY8" fmla="*/ 174581 h 104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1047465">
                <a:moveTo>
                  <a:pt x="0" y="174581"/>
                </a:moveTo>
                <a:cubicBezTo>
                  <a:pt x="0" y="78163"/>
                  <a:pt x="78163" y="0"/>
                  <a:pt x="174581" y="0"/>
                </a:cubicBezTo>
                <a:lnTo>
                  <a:pt x="3611035" y="0"/>
                </a:lnTo>
                <a:cubicBezTo>
                  <a:pt x="3707453" y="0"/>
                  <a:pt x="3785616" y="78163"/>
                  <a:pt x="3785616" y="174581"/>
                </a:cubicBezTo>
                <a:lnTo>
                  <a:pt x="3785616" y="872884"/>
                </a:lnTo>
                <a:cubicBezTo>
                  <a:pt x="3785616" y="969302"/>
                  <a:pt x="3707453" y="1047465"/>
                  <a:pt x="3611035" y="1047465"/>
                </a:cubicBezTo>
                <a:lnTo>
                  <a:pt x="174581" y="1047465"/>
                </a:lnTo>
                <a:cubicBezTo>
                  <a:pt x="78163" y="1047465"/>
                  <a:pt x="0" y="969302"/>
                  <a:pt x="0" y="872884"/>
                </a:cubicBezTo>
                <a:lnTo>
                  <a:pt x="0" y="174581"/>
                </a:lnTo>
                <a:close/>
              </a:path>
            </a:pathLst>
          </a:cu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0" vert="horz" wrap="square" lIns="127333" tIns="89233" rIns="127333" bIns="89233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Non-configurable devices</a:t>
            </a:r>
            <a:r>
              <a:rPr kumimoji="0" lang="ar-E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Parameters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5F51EDE-1452-579E-5A5D-484C1C950F1B}"/>
              </a:ext>
            </a:extLst>
          </p:cNvPr>
          <p:cNvSpPr/>
          <p:nvPr/>
        </p:nvSpPr>
        <p:spPr>
          <a:xfrm>
            <a:off x="1395662" y="4183128"/>
            <a:ext cx="8662737" cy="1047465"/>
          </a:xfrm>
          <a:custGeom>
            <a:avLst/>
            <a:gdLst>
              <a:gd name="connsiteX0" fmla="*/ 0 w 3785616"/>
              <a:gd name="connsiteY0" fmla="*/ 174581 h 1047465"/>
              <a:gd name="connsiteX1" fmla="*/ 174581 w 3785616"/>
              <a:gd name="connsiteY1" fmla="*/ 0 h 1047465"/>
              <a:gd name="connsiteX2" fmla="*/ 3611035 w 3785616"/>
              <a:gd name="connsiteY2" fmla="*/ 0 h 1047465"/>
              <a:gd name="connsiteX3" fmla="*/ 3785616 w 3785616"/>
              <a:gd name="connsiteY3" fmla="*/ 174581 h 1047465"/>
              <a:gd name="connsiteX4" fmla="*/ 3785616 w 3785616"/>
              <a:gd name="connsiteY4" fmla="*/ 872884 h 1047465"/>
              <a:gd name="connsiteX5" fmla="*/ 3611035 w 3785616"/>
              <a:gd name="connsiteY5" fmla="*/ 1047465 h 1047465"/>
              <a:gd name="connsiteX6" fmla="*/ 174581 w 3785616"/>
              <a:gd name="connsiteY6" fmla="*/ 1047465 h 1047465"/>
              <a:gd name="connsiteX7" fmla="*/ 0 w 3785616"/>
              <a:gd name="connsiteY7" fmla="*/ 872884 h 1047465"/>
              <a:gd name="connsiteX8" fmla="*/ 0 w 3785616"/>
              <a:gd name="connsiteY8" fmla="*/ 174581 h 104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1047465">
                <a:moveTo>
                  <a:pt x="0" y="174581"/>
                </a:moveTo>
                <a:cubicBezTo>
                  <a:pt x="0" y="78163"/>
                  <a:pt x="78163" y="0"/>
                  <a:pt x="174581" y="0"/>
                </a:cubicBezTo>
                <a:lnTo>
                  <a:pt x="3611035" y="0"/>
                </a:lnTo>
                <a:cubicBezTo>
                  <a:pt x="3707453" y="0"/>
                  <a:pt x="3785616" y="78163"/>
                  <a:pt x="3785616" y="174581"/>
                </a:cubicBezTo>
                <a:lnTo>
                  <a:pt x="3785616" y="872884"/>
                </a:lnTo>
                <a:cubicBezTo>
                  <a:pt x="3785616" y="969302"/>
                  <a:pt x="3707453" y="1047465"/>
                  <a:pt x="3611035" y="1047465"/>
                </a:cubicBezTo>
                <a:lnTo>
                  <a:pt x="174581" y="1047465"/>
                </a:lnTo>
                <a:cubicBezTo>
                  <a:pt x="78163" y="1047465"/>
                  <a:pt x="0" y="969302"/>
                  <a:pt x="0" y="872884"/>
                </a:cubicBezTo>
                <a:lnTo>
                  <a:pt x="0" y="174581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127333" tIns="89233" rIns="127333" bIns="89233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Configurable devices</a:t>
            </a:r>
            <a:r>
              <a:rPr kumimoji="0" lang="ar-EG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Parameters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D244F-90A5-1594-501E-A995530705E6}"/>
              </a:ext>
            </a:extLst>
          </p:cNvPr>
          <p:cNvSpPr/>
          <p:nvPr/>
        </p:nvSpPr>
        <p:spPr>
          <a:xfrm>
            <a:off x="1395663" y="5445410"/>
            <a:ext cx="8662737" cy="1047465"/>
          </a:xfrm>
          <a:custGeom>
            <a:avLst/>
            <a:gdLst>
              <a:gd name="connsiteX0" fmla="*/ 0 w 3785616"/>
              <a:gd name="connsiteY0" fmla="*/ 174581 h 1047465"/>
              <a:gd name="connsiteX1" fmla="*/ 174581 w 3785616"/>
              <a:gd name="connsiteY1" fmla="*/ 0 h 1047465"/>
              <a:gd name="connsiteX2" fmla="*/ 3611035 w 3785616"/>
              <a:gd name="connsiteY2" fmla="*/ 0 h 1047465"/>
              <a:gd name="connsiteX3" fmla="*/ 3785616 w 3785616"/>
              <a:gd name="connsiteY3" fmla="*/ 174581 h 1047465"/>
              <a:gd name="connsiteX4" fmla="*/ 3785616 w 3785616"/>
              <a:gd name="connsiteY4" fmla="*/ 872884 h 1047465"/>
              <a:gd name="connsiteX5" fmla="*/ 3611035 w 3785616"/>
              <a:gd name="connsiteY5" fmla="*/ 1047465 h 1047465"/>
              <a:gd name="connsiteX6" fmla="*/ 174581 w 3785616"/>
              <a:gd name="connsiteY6" fmla="*/ 1047465 h 1047465"/>
              <a:gd name="connsiteX7" fmla="*/ 0 w 3785616"/>
              <a:gd name="connsiteY7" fmla="*/ 872884 h 1047465"/>
              <a:gd name="connsiteX8" fmla="*/ 0 w 3785616"/>
              <a:gd name="connsiteY8" fmla="*/ 174581 h 1047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616" h="1047465">
                <a:moveTo>
                  <a:pt x="0" y="174581"/>
                </a:moveTo>
                <a:cubicBezTo>
                  <a:pt x="0" y="78163"/>
                  <a:pt x="78163" y="0"/>
                  <a:pt x="174581" y="0"/>
                </a:cubicBezTo>
                <a:lnTo>
                  <a:pt x="3611035" y="0"/>
                </a:lnTo>
                <a:cubicBezTo>
                  <a:pt x="3707453" y="0"/>
                  <a:pt x="3785616" y="78163"/>
                  <a:pt x="3785616" y="174581"/>
                </a:cubicBezTo>
                <a:lnTo>
                  <a:pt x="3785616" y="872884"/>
                </a:lnTo>
                <a:cubicBezTo>
                  <a:pt x="3785616" y="969302"/>
                  <a:pt x="3707453" y="1047465"/>
                  <a:pt x="3611035" y="1047465"/>
                </a:cubicBezTo>
                <a:lnTo>
                  <a:pt x="174581" y="1047465"/>
                </a:lnTo>
                <a:cubicBezTo>
                  <a:pt x="78163" y="1047465"/>
                  <a:pt x="0" y="969302"/>
                  <a:pt x="0" y="872884"/>
                </a:cubicBezTo>
                <a:lnTo>
                  <a:pt x="0" y="174581"/>
                </a:lnTo>
                <a:close/>
              </a:path>
            </a:pathLst>
          </a:cu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0" vert="horz" wrap="square" lIns="127333" tIns="89233" rIns="127333" bIns="89233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Custom 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FBD7C-5E5A-16E7-8E1D-D99503A62370}"/>
              </a:ext>
            </a:extLst>
          </p:cNvPr>
          <p:cNvSpPr txBox="1"/>
          <p:nvPr/>
        </p:nvSpPr>
        <p:spPr>
          <a:xfrm>
            <a:off x="1395663" y="1548525"/>
            <a:ext cx="10347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Devices connected to the motherboard fall into three categories: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7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65EC-C144-3904-1A87-3E3A9BA7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ct val="35000"/>
              </a:spcAft>
            </a:pPr>
            <a:r>
              <a:rPr lang="en-US" sz="5100"/>
              <a:t>Non-configurable devices Parameters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5F8D9F5-3AC0-4074-B32D-2FB6CE7CB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" y="2283014"/>
            <a:ext cx="5457119" cy="4092841"/>
          </a:xfrm>
          <a:prstGeom prst="rect">
            <a:avLst/>
          </a:prstGeom>
        </p:spPr>
      </p:pic>
      <p:pic>
        <p:nvPicPr>
          <p:cNvPr id="5" name="Picture 4" descr="A computer chip with many windows&#10;&#10;Description automatically generated">
            <a:extLst>
              <a:ext uri="{FF2B5EF4-FFF2-40B4-BE49-F238E27FC236}">
                <a16:creationId xmlns:a16="http://schemas.microsoft.com/office/drawing/2014/main" id="{0AD03160-E0CA-05DF-4C14-6F7DE292E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1" b="22040"/>
          <a:stretch/>
        </p:blipFill>
        <p:spPr>
          <a:xfrm rot="5400000">
            <a:off x="7020570" y="3685295"/>
            <a:ext cx="4562789" cy="12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7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350458__nicolaikubel__bib-kasse.wav"/>
          </p:stSnd>
        </p:sndAc>
      </p:transition>
    </mc:Choice>
    <mc:Fallback xmlns="">
      <p:transition spd="slow">
        <p:sndAc>
          <p:stSnd>
            <p:snd r:embed="rId5" name="350458__nicolaikubel__bib-kasse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567</Words>
  <Application>Microsoft Office PowerPoint</Application>
  <PresentationFormat>Widescreen</PresentationFormat>
  <Paragraphs>112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Adobe Fan Heiti Std B</vt:lpstr>
      <vt:lpstr>Adobe Gothic Std B</vt:lpstr>
      <vt:lpstr>Aptos</vt:lpstr>
      <vt:lpstr>Aptos Display</vt:lpstr>
      <vt:lpstr>Arial</vt:lpstr>
      <vt:lpstr>Wingdings</vt:lpstr>
      <vt:lpstr>Office Theme</vt:lpstr>
      <vt:lpstr>1_Office Theme</vt:lpstr>
      <vt:lpstr>Foundation of computer science</vt:lpstr>
      <vt:lpstr>Lecture 8 </vt:lpstr>
      <vt:lpstr>Firmware</vt:lpstr>
      <vt:lpstr>Firmware tasks</vt:lpstr>
      <vt:lpstr>Today's motherboards may use these types of firmware:</vt:lpstr>
      <vt:lpstr>BIOS</vt:lpstr>
      <vt:lpstr>PowerPoint Presentation</vt:lpstr>
      <vt:lpstr>ROM (BIOS)</vt:lpstr>
      <vt:lpstr>Non-configurable devices Parameters</vt:lpstr>
      <vt:lpstr>Configurable devices Parameters</vt:lpstr>
      <vt:lpstr>BIOS VS CMOS</vt:lpstr>
      <vt:lpstr>Custom devices</vt:lpstr>
      <vt:lpstr>PC boot process</vt:lpstr>
      <vt:lpstr>PowerPoint Presentation</vt:lpstr>
      <vt:lpstr>PowerPoint Presentation</vt:lpstr>
      <vt:lpstr> What is UEFI Interface</vt:lpstr>
      <vt:lpstr>Advantages Compared to BIOS</vt:lpstr>
      <vt:lpstr>PowerPoint Presentation</vt:lpstr>
      <vt:lpstr>MBR VS GPT</vt:lpstr>
      <vt:lpstr>PowerPoint Presentation</vt:lpstr>
      <vt:lpstr>Maintaining a Motherboard</vt:lpstr>
      <vt:lpstr>Update the motherboard drivers</vt:lpstr>
      <vt:lpstr>Flash BIOS or UEFI </vt:lpstr>
      <vt:lpstr>PowerPoint Presentation</vt:lpstr>
      <vt:lpstr>Using Jumpers To Clear Bios Settings</vt:lpstr>
      <vt:lpstr>Jumpers</vt:lpstr>
      <vt:lpstr>CMOS RAM </vt:lpstr>
      <vt:lpstr>DIP switches 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mohamed192496@fci.bu.edu.eg</dc:creator>
  <cp:lastModifiedBy>mohamed192496@fci.bu.edu.eg</cp:lastModifiedBy>
  <cp:revision>13</cp:revision>
  <dcterms:created xsi:type="dcterms:W3CDTF">2025-08-13T23:05:23Z</dcterms:created>
  <dcterms:modified xsi:type="dcterms:W3CDTF">2025-08-13T23:52:25Z</dcterms:modified>
</cp:coreProperties>
</file>